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48"/>
  </p:notesMasterIdLst>
  <p:sldIdLst>
    <p:sldId id="256" r:id="rId2"/>
    <p:sldId id="257" r:id="rId3"/>
    <p:sldId id="258" r:id="rId4"/>
    <p:sldId id="311" r:id="rId5"/>
    <p:sldId id="262" r:id="rId6"/>
    <p:sldId id="303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1" r:id="rId15"/>
    <p:sldId id="305" r:id="rId16"/>
    <p:sldId id="301" r:id="rId17"/>
    <p:sldId id="273" r:id="rId18"/>
    <p:sldId id="274" r:id="rId19"/>
    <p:sldId id="306" r:id="rId20"/>
    <p:sldId id="276" r:id="rId21"/>
    <p:sldId id="277" r:id="rId22"/>
    <p:sldId id="278" r:id="rId23"/>
    <p:sldId id="282" r:id="rId24"/>
    <p:sldId id="284" r:id="rId25"/>
    <p:sldId id="308" r:id="rId26"/>
    <p:sldId id="309" r:id="rId27"/>
    <p:sldId id="286" r:id="rId28"/>
    <p:sldId id="285" r:id="rId29"/>
    <p:sldId id="310" r:id="rId30"/>
    <p:sldId id="280" r:id="rId31"/>
    <p:sldId id="281" r:id="rId32"/>
    <p:sldId id="283" r:id="rId33"/>
    <p:sldId id="287" r:id="rId34"/>
    <p:sldId id="288" r:id="rId35"/>
    <p:sldId id="304" r:id="rId36"/>
    <p:sldId id="289" r:id="rId37"/>
    <p:sldId id="307" r:id="rId38"/>
    <p:sldId id="290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2" r:id="rId47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E50D79"/>
    <a:srgbClr val="CC0099"/>
    <a:srgbClr val="E2109C"/>
    <a:srgbClr val="990099"/>
    <a:srgbClr val="FE9202"/>
    <a:srgbClr val="007033"/>
    <a:srgbClr val="6C1A00"/>
    <a:srgbClr val="00AACC"/>
    <a:srgbClr val="5EEC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>
      <p:cViewPr>
        <p:scale>
          <a:sx n="75" d="100"/>
          <a:sy n="75" d="100"/>
        </p:scale>
        <p:origin x="1020" y="31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152705" cy="152705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D18E60-4300-4729-A0D7-6AB984C3922D}" type="datetimeFigureOut">
              <a:rPr lang="en-US" smtClean="0"/>
              <a:t>4/2/2023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533E96-F078-4B3D-A8F4-F1AF21EBC3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3001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533E96-F078-4B3D-A8F4-F1AF21EBC35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61237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1670" y="376237"/>
            <a:ext cx="6260905" cy="1737398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l">
              <a:defRPr sz="3600">
                <a:solidFill>
                  <a:srgbClr val="002060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1670" y="3182570"/>
            <a:ext cx="6260905" cy="654741"/>
          </a:xfrm>
        </p:spPr>
        <p:txBody>
          <a:bodyPr>
            <a:normAutofit/>
          </a:bodyPr>
          <a:lstStyle>
            <a:lvl1pPr marL="0" indent="0" algn="l">
              <a:buNone/>
              <a:defRPr sz="2800" b="0" i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8751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607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6657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E:\websites\free-power-point-templates\2012\logos.png">
            <a:extLst>
              <a:ext uri="{FF2B5EF4-FFF2-40B4-BE49-F238E27FC236}">
                <a16:creationId xmlns:a16="http://schemas.microsoft.com/office/drawing/2014/main" id="{08B89D22-1D6E-450B-881F-4D2A4C527F7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08475" y="2326213"/>
            <a:ext cx="1463784" cy="5269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36099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0730" y="102393"/>
            <a:ext cx="8246070" cy="763524"/>
          </a:xfrm>
        </p:spPr>
        <p:txBody>
          <a:bodyPr>
            <a:normAutofit/>
          </a:bodyPr>
          <a:lstStyle>
            <a:lvl1pPr algn="l">
              <a:defRPr sz="3600" baseline="0">
                <a:solidFill>
                  <a:srgbClr val="00206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965" y="1350111"/>
            <a:ext cx="8246070" cy="3417152"/>
          </a:xfrm>
        </p:spPr>
        <p:txBody>
          <a:bodyPr/>
          <a:lstStyle>
            <a:lvl1pPr algn="l">
              <a:defRPr sz="2800">
                <a:solidFill>
                  <a:schemeClr val="tx1"/>
                </a:solidFill>
              </a:defRPr>
            </a:lvl1pPr>
            <a:lvl2pPr algn="l">
              <a:defRPr>
                <a:solidFill>
                  <a:schemeClr val="tx1"/>
                </a:solidFill>
              </a:defRPr>
            </a:lvl2pPr>
            <a:lvl3pPr algn="l">
              <a:defRPr>
                <a:solidFill>
                  <a:schemeClr val="tx1"/>
                </a:solidFill>
              </a:defRPr>
            </a:lvl3pPr>
            <a:lvl4pPr algn="l">
              <a:defRPr>
                <a:solidFill>
                  <a:schemeClr val="tx1"/>
                </a:solidFill>
              </a:defRPr>
            </a:lvl4pPr>
            <a:lvl5pPr algn="l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4713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76237"/>
            <a:ext cx="7016194" cy="763525"/>
          </a:xfrm>
        </p:spPr>
        <p:txBody>
          <a:bodyPr>
            <a:normAutofit/>
          </a:bodyPr>
          <a:lstStyle>
            <a:lvl1pPr algn="l">
              <a:defRPr sz="3600">
                <a:solidFill>
                  <a:schemeClr val="accent6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1197405"/>
            <a:ext cx="7016194" cy="3576168"/>
          </a:xfrm>
        </p:spPr>
        <p:txBody>
          <a:bodyPr/>
          <a:lstStyle>
            <a:lvl1pPr>
              <a:defRPr sz="28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3913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4415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7918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8171" y="102393"/>
            <a:ext cx="8076896" cy="763525"/>
          </a:xfrm>
        </p:spPr>
        <p:txBody>
          <a:bodyPr>
            <a:normAutofit/>
          </a:bodyPr>
          <a:lstStyle>
            <a:lvl1pPr algn="l">
              <a:defRPr sz="3600" baseline="0">
                <a:solidFill>
                  <a:srgbClr val="00206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6879" y="1655520"/>
            <a:ext cx="4040188" cy="479822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6879" y="2127917"/>
            <a:ext cx="4040188" cy="2276294"/>
          </a:xfrm>
        </p:spPr>
        <p:txBody>
          <a:bodyPr/>
          <a:lstStyle>
            <a:lvl1pPr algn="ctr">
              <a:defRPr sz="2400">
                <a:solidFill>
                  <a:schemeClr val="tx1"/>
                </a:solidFill>
              </a:defRPr>
            </a:lvl1pPr>
            <a:lvl2pPr algn="ctr">
              <a:defRPr sz="2000">
                <a:solidFill>
                  <a:schemeClr val="tx1"/>
                </a:solidFill>
              </a:defRPr>
            </a:lvl2pPr>
            <a:lvl3pPr algn="ctr">
              <a:defRPr sz="1800">
                <a:solidFill>
                  <a:schemeClr val="tx1"/>
                </a:solidFill>
              </a:defRPr>
            </a:lvl3pPr>
            <a:lvl4pPr algn="ctr">
              <a:defRPr sz="1600">
                <a:solidFill>
                  <a:schemeClr val="tx1"/>
                </a:solidFill>
              </a:defRPr>
            </a:lvl4pPr>
            <a:lvl5pPr algn="ctr"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000" y="1655520"/>
            <a:ext cx="4041775" cy="479822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72000" y="2127917"/>
            <a:ext cx="4041775" cy="2276294"/>
          </a:xfrm>
        </p:spPr>
        <p:txBody>
          <a:bodyPr/>
          <a:lstStyle>
            <a:lvl1pPr algn="ctr">
              <a:defRPr sz="2400">
                <a:solidFill>
                  <a:schemeClr val="tx1"/>
                </a:solidFill>
              </a:defRPr>
            </a:lvl1pPr>
            <a:lvl2pPr algn="ctr">
              <a:defRPr sz="2000">
                <a:solidFill>
                  <a:schemeClr val="tx1"/>
                </a:solidFill>
              </a:defRPr>
            </a:lvl2pPr>
            <a:lvl3pPr algn="ctr">
              <a:defRPr sz="1800">
                <a:solidFill>
                  <a:schemeClr val="tx1"/>
                </a:solidFill>
              </a:defRPr>
            </a:lvl3pPr>
            <a:lvl4pPr algn="ctr">
              <a:defRPr sz="1600">
                <a:solidFill>
                  <a:schemeClr val="tx1"/>
                </a:solidFill>
              </a:defRPr>
            </a:lvl4pPr>
            <a:lvl5pPr algn="ctr"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911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7731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8640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4526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74F12-AA26-4AC8-9962-C36BB8F32554}" type="datetimeFigureOut">
              <a:rPr lang="en-US" smtClean="0"/>
              <a:pPr/>
              <a:t>4/2/2023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E867DF-3DCA-4725-94F0-F2B6BD747A82}"/>
              </a:ext>
            </a:extLst>
          </p:cNvPr>
          <p:cNvSpPr txBox="1"/>
          <p:nvPr userDrawn="1"/>
        </p:nvSpPr>
        <p:spPr>
          <a:xfrm>
            <a:off x="-9150" y="5213747"/>
            <a:ext cx="83896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This presentation uses a free template provided by FPPT.com</a:t>
            </a:r>
          </a:p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www.free-power-point-templates.com</a:t>
            </a:r>
          </a:p>
        </p:txBody>
      </p:sp>
    </p:spTree>
    <p:extLst>
      <p:ext uri="{BB962C8B-B14F-4D97-AF65-F5344CB8AC3E}">
        <p14:creationId xmlns:p14="http://schemas.microsoft.com/office/powerpoint/2010/main" val="1944039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rduino.cc/en/Tutorial/BuiltInExamples" TargetMode="External"/><Relationship Id="rId2" Type="http://schemas.openxmlformats.org/officeDocument/2006/relationships/hyperlink" Target="https://www.arduino.cc/en/Tutorial/HomePage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rduino.cc/en/Tutorial/BuiltInExamples" TargetMode="External"/><Relationship Id="rId2" Type="http://schemas.openxmlformats.org/officeDocument/2006/relationships/hyperlink" Target="https://www.arduino.cc/en/Tutorial/HomePage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rduino.cc/en/Tutorial/BuiltInExamples" TargetMode="External"/><Relationship Id="rId2" Type="http://schemas.openxmlformats.org/officeDocument/2006/relationships/hyperlink" Target="https://www.arduino.cc/en/Tutorial/HomePage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github.com/afai79/Arduino/blob/main/Books/Elegoo.rar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fai79/Arduino/blob/main/Books/Elegoo.rar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hyperlink" Target="https://github.com/afai79/Arduino/blob/main/7_segment.ino" TargetMode="Externa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github.com/afai79/Arduino/blob/main/4_digit_7_segment.ino" TargetMode="Externa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fai79/Arduino/blob/main/Lib/pitches.zip" TargetMode="External"/><Relationship Id="rId2" Type="http://schemas.openxmlformats.org/officeDocument/2006/relationships/hyperlink" Target="https://www.arduino.cc/en/Tutorial/BuiltInExamples/toneMelody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github.com/afai79/Arduino/blob/main/Books/Elegoo.rar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s://github.com/afai79/Arduino/blob/main/Ultrasonic.ino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github.com/afai79/Arduino/blob/main/PIR_Sensor.ino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wmf"/><Relationship Id="rId4" Type="http://schemas.openxmlformats.org/officeDocument/2006/relationships/oleObject" Target="../embeddings/oleObject1.bin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fai79/Arduino/blob/main/LCD.ino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s://github.com/afai79/Arduino/blob/main/LCD_I2C.ino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fai79/Arduino/blob/main/Temperature.ino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afai79/Arduino/blob/main/Books/Elegoo.rar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hegeekpub.com/236571/arduino-water-level-sensor-tutorial/" TargetMode="External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fai79/Arduino/blob/main/Books/Elegoo.rar" TargetMode="Externa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fai79/Arduino/blob/main/Gas_sensor.ino" TargetMode="External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afai79/Arduino/blob/main/Gas_sensor-LED-Motor.ino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hyperlink" Target="https://github.com/afai79/Arduino/blob/main/Gas_Piezo.ino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hyperlink" Target="https://github.com/afai79/Arduino/blob/main/RGB_LED-motor.ino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fai79/Arduino/blob/main/Ultrasonic_Servo_Gas_P.ino" TargetMode="Externa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://ww1.microchip.com/downloads/en/DeviceDoc/ATmega48A-PA-88A-PA-168A-PA-328-P-DS-DS40002061A.pdf" TargetMode="Externa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fai79/Arduino/tree/main/ArduinoRobot" TargetMode="External"/><Relationship Id="rId2" Type="http://schemas.openxmlformats.org/officeDocument/2006/relationships/hyperlink" Target="https://educ8s.tv/arduino-robot-easy-diy-project/" TargetMode="External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fai79/Arduino/blob/main/ArduinoRobot/ArduinoRobot_.ino" TargetMode="External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fai79/Arduino/blob/main/ArduinoRobot/NewPing_v1.9.1.zip" TargetMode="External"/><Relationship Id="rId2" Type="http://schemas.openxmlformats.org/officeDocument/2006/relationships/hyperlink" Target="https://github.com/afai79/Arduino/blob/main/ArduinoRobot/Adafruit-Motor-Shield-library-master.zip" TargetMode="External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inkercad.com/dashboard" TargetMode="External"/><Relationship Id="rId2" Type="http://schemas.openxmlformats.org/officeDocument/2006/relationships/hyperlink" Target="https://www.arduino.cc/" TargetMode="Externa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rduino.cc/en/Tutorial/BuiltInExamples" TargetMode="External"/><Relationship Id="rId2" Type="http://schemas.openxmlformats.org/officeDocument/2006/relationships/hyperlink" Target="https://www.arduino.cc/en/Tutorial/HomePage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3555" y="128470"/>
            <a:ext cx="4581150" cy="1584693"/>
          </a:xfrm>
        </p:spPr>
        <p:txBody>
          <a:bodyPr>
            <a:normAutofit/>
          </a:bodyPr>
          <a:lstStyle/>
          <a:p>
            <a:r>
              <a:rPr lang="en-US" sz="44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Building Arduino Applications</a:t>
            </a:r>
            <a:endParaRPr lang="en-US" sz="5400" b="1" dirty="0"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D80FA8B-4425-4CCA-B6C1-EBEDAB729C9B}"/>
              </a:ext>
            </a:extLst>
          </p:cNvPr>
          <p:cNvSpPr txBox="1">
            <a:spLocks/>
          </p:cNvSpPr>
          <p:nvPr/>
        </p:nvSpPr>
        <p:spPr>
          <a:xfrm>
            <a:off x="0" y="1960930"/>
            <a:ext cx="4266590" cy="106893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00206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Dr. Abdelhameed Ibrahim</a:t>
            </a:r>
            <a:br>
              <a:rPr lang="en-US" sz="20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en-US" sz="20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Assoc. Prof. Computer Engineering</a:t>
            </a:r>
            <a:endParaRPr lang="en-US" sz="2400" b="1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9203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440C7B-C818-4D1C-8BDD-422D059C23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2740455" cy="455369"/>
          </a:xfrm>
        </p:spPr>
        <p:txBody>
          <a:bodyPr/>
          <a:lstStyle/>
          <a:p>
            <a:pPr marL="0" indent="0">
              <a:buNone/>
            </a:pP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What’s a Breadboard?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25C1CF3-D204-47F2-AD9A-55D58A503165}"/>
              </a:ext>
            </a:extLst>
          </p:cNvPr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250085">
            <a:off x="1321066" y="1766111"/>
            <a:ext cx="3036100" cy="287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D85B33E-BEAB-4BC0-B444-072672362B69}"/>
              </a:ext>
            </a:extLst>
          </p:cNvPr>
          <p:cNvPicPr>
            <a:picLocks noGrp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039435">
            <a:off x="4546499" y="1733444"/>
            <a:ext cx="3105103" cy="293998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881983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4B3DA3-FB0C-4D02-B321-B143431BA6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199" y="1200151"/>
            <a:ext cx="8237836" cy="913484"/>
          </a:xfrm>
        </p:spPr>
        <p:txBody>
          <a:bodyPr/>
          <a:lstStyle/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u="sng" cap="all" dirty="0">
                <a:solidFill>
                  <a:srgbClr val="333333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2"/>
              </a:rPr>
              <a:t>TUTORIALS </a:t>
            </a:r>
            <a:r>
              <a:rPr lang="en-US" sz="1800" dirty="0">
                <a:solidFill>
                  <a:srgbClr val="333333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&gt; </a:t>
            </a:r>
            <a:r>
              <a:rPr lang="en-US" sz="1800" u="sng" dirty="0">
                <a:solidFill>
                  <a:srgbClr val="333333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3"/>
              </a:rPr>
              <a:t>Built-In Examples </a:t>
            </a:r>
            <a:r>
              <a:rPr lang="en-US" sz="1800" dirty="0">
                <a:solidFill>
                  <a:srgbClr val="333333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&gt; 02.Digital &gt; Button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6450A5B7-B956-4129-A85F-5497ACA2FCE6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4F5F6"/>
              </a:clrFrom>
              <a:clrTo>
                <a:srgbClr val="F4F5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965" y="1655520"/>
            <a:ext cx="8389625" cy="3146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8325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35C110-DF6C-4DDB-B434-67AF9DAE14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76237"/>
            <a:ext cx="7016194" cy="363053"/>
          </a:xfrm>
        </p:spPr>
        <p:txBody>
          <a:bodyPr anchor="ctr">
            <a:noAutofit/>
          </a:bodyPr>
          <a:lstStyle/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u="sng" cap="all" dirty="0">
                <a:effectLst/>
                <a:hlinkClick r:id="rId2"/>
              </a:rPr>
              <a:t>TUTORIALS </a:t>
            </a:r>
            <a:r>
              <a:rPr lang="en-US" sz="2000" dirty="0">
                <a:effectLst/>
              </a:rPr>
              <a:t>&gt; </a:t>
            </a:r>
            <a:r>
              <a:rPr lang="en-US" sz="2000" u="sng" dirty="0">
                <a:effectLst/>
                <a:hlinkClick r:id="rId3"/>
              </a:rPr>
              <a:t>Built-In Examples </a:t>
            </a:r>
            <a:r>
              <a:rPr lang="en-US" sz="2000" dirty="0">
                <a:effectLst/>
              </a:rPr>
              <a:t>&gt; 05.Control &gt; </a:t>
            </a:r>
            <a:r>
              <a:rPr lang="en-US" sz="2000" dirty="0" err="1">
                <a:effectLst/>
              </a:rPr>
              <a:t>ForLoopIteration</a:t>
            </a:r>
            <a:endParaRPr lang="en-US" sz="2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580652D-FDF1-4CB0-AC24-11CEF4D26732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4F5F6"/>
              </a:clrFrom>
              <a:clrTo>
                <a:srgbClr val="F4F5F6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59785" y="848277"/>
            <a:ext cx="5346182" cy="4295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3337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90E83712-7073-4DDD-9668-A08C01A311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730" y="102393"/>
            <a:ext cx="8246070" cy="763524"/>
          </a:xfrm>
        </p:spPr>
        <p:txBody>
          <a:bodyPr>
            <a:normAutofit/>
          </a:bodyPr>
          <a:lstStyle/>
          <a:p>
            <a:r>
              <a:rPr lang="en-US" b="1" dirty="0"/>
              <a:t>Part 2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6CF471A-93EA-4AE5-B767-77576D0C5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965" y="1350110"/>
            <a:ext cx="8246070" cy="36649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Learn how to receive data with the help of sensors. </a:t>
            </a:r>
          </a:p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dirty="0"/>
              <a:t>First sensor</a:t>
            </a:r>
          </a:p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dirty="0"/>
              <a:t>Reading off analog and digital signals</a:t>
            </a:r>
          </a:p>
          <a:p>
            <a:pPr marL="0">
              <a:lnSpc>
                <a:spcPct val="107000"/>
              </a:lnSpc>
              <a:spcBef>
                <a:spcPts val="0"/>
              </a:spcBef>
            </a:pPr>
            <a:r>
              <a:rPr lang="en-US" dirty="0"/>
              <a:t>Joystick app and testing </a:t>
            </a:r>
          </a:p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dirty="0"/>
              <a:t>Seven-segment display</a:t>
            </a:r>
          </a:p>
          <a:p>
            <a:pPr marL="0">
              <a:lnSpc>
                <a:spcPct val="107000"/>
              </a:lnSpc>
              <a:spcBef>
                <a:spcPts val="0"/>
              </a:spcBef>
            </a:pP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Tone Melody</a:t>
            </a:r>
            <a:endParaRPr lang="en-US" sz="2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dirty="0"/>
              <a:t>RGB sensor</a:t>
            </a:r>
          </a:p>
          <a:p>
            <a:pPr marL="0" marR="0" indent="0" algn="l" rt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7372406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2B390D-D93F-4621-8B61-7B43A3817B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48" y="162815"/>
            <a:ext cx="8246070" cy="763525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List of experiments</a:t>
            </a:r>
            <a:endParaRPr lang="en-US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4B4B41-6D9E-4064-AC30-4F9758C902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u="sng" cap="all" dirty="0">
                <a:solidFill>
                  <a:srgbClr val="333333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hlinkClick r:id="rId2"/>
              </a:rPr>
              <a:t>TUTORIALS </a:t>
            </a:r>
            <a:r>
              <a:rPr lang="en-US" sz="1800" dirty="0">
                <a:solidFill>
                  <a:srgbClr val="333333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&gt; </a:t>
            </a:r>
            <a:r>
              <a:rPr lang="en-US" sz="1800" u="sng" dirty="0">
                <a:solidFill>
                  <a:srgbClr val="333333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hlinkClick r:id="rId3"/>
              </a:rPr>
              <a:t>Built-In Examples </a:t>
            </a:r>
            <a:r>
              <a:rPr lang="en-US" sz="1800" dirty="0">
                <a:solidFill>
                  <a:srgbClr val="333333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&gt; 03.Analog &gt; </a:t>
            </a:r>
            <a:r>
              <a:rPr lang="en-US" sz="1800" dirty="0" err="1">
                <a:solidFill>
                  <a:srgbClr val="333333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AnalogInput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D214F3-2CB5-4E24-B4DD-0EC00560C175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2490" y="1868086"/>
            <a:ext cx="2901395" cy="3172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CB237E9-8C2D-48A6-BC6F-A29E7F27D526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4F5F6"/>
              </a:clrFrom>
              <a:clrTo>
                <a:srgbClr val="F4F5F6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989419" y="1357061"/>
            <a:ext cx="4724705" cy="3676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6798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EB5C53-57AE-4DA3-97B9-A88B3FAE84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u="sng" cap="all" dirty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Joystick Control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EFF59B-88E5-4621-BD77-01786D9702F3}"/>
              </a:ext>
            </a:extLst>
          </p:cNvPr>
          <p:cNvSpPr txBox="1"/>
          <p:nvPr/>
        </p:nvSpPr>
        <p:spPr>
          <a:xfrm>
            <a:off x="296260" y="4009622"/>
            <a:ext cx="6850316" cy="8733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Code: Lesson 12 Analog Joystick Module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u="sng" dirty="0">
                <a:solidFill>
                  <a:srgbClr val="0000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2"/>
              </a:rPr>
              <a:t>https://github.com/afai79/Arduino/blob/main/Books/</a:t>
            </a:r>
            <a:r>
              <a:rPr lang="en-US" sz="1800" u="sng">
                <a:solidFill>
                  <a:srgbClr val="0000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2"/>
              </a:rPr>
              <a:t>Elegoo.</a:t>
            </a:r>
            <a:r>
              <a:rPr lang="en-US" sz="1800" u="sng">
                <a:solidFill>
                  <a:srgbClr val="0000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zip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DA90E9-DD56-4CB8-AA72-D058EF441DBF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4F5F6"/>
              </a:clrFrom>
              <a:clrTo>
                <a:srgbClr val="F4F5F6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690990" y="1188951"/>
            <a:ext cx="4156750" cy="3693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9479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EB5C53-57AE-4DA3-97B9-A88B3FAE84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u="sng" cap="all" dirty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Joystick Control</a:t>
            </a:r>
          </a:p>
        </p:txBody>
      </p:sp>
      <p:pic>
        <p:nvPicPr>
          <p:cNvPr id="4" name="Picture 3" descr="ÙØªÙØ¬Ø© Ø¨Ø­Ø« Ø§ÙØµÙØ± Ø¹Ù âªjoystick arduinoâ¬â">
            <a:extLst>
              <a:ext uri="{FF2B5EF4-FFF2-40B4-BE49-F238E27FC236}">
                <a16:creationId xmlns:a16="http://schemas.microsoft.com/office/drawing/2014/main" id="{1FA6A833-DE4A-4F07-BF9B-FF0DF0943348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13885" y="1350110"/>
            <a:ext cx="4409114" cy="30541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CEFF59B-88E5-4621-BD77-01786D9702F3}"/>
              </a:ext>
            </a:extLst>
          </p:cNvPr>
          <p:cNvSpPr txBox="1"/>
          <p:nvPr/>
        </p:nvSpPr>
        <p:spPr>
          <a:xfrm>
            <a:off x="296260" y="4009622"/>
            <a:ext cx="6850316" cy="8733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Code: Lesson 12 Analog Joystick Module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u="sng" dirty="0">
                <a:solidFill>
                  <a:srgbClr val="0000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3"/>
              </a:rPr>
              <a:t>https://github.com/afai79/Arduino/blob/main/Books/</a:t>
            </a:r>
            <a:r>
              <a:rPr lang="en-US" sz="1800" u="sng">
                <a:solidFill>
                  <a:srgbClr val="0000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3"/>
              </a:rPr>
              <a:t>Elegoo.</a:t>
            </a:r>
            <a:r>
              <a:rPr lang="en-US" sz="1800" u="sng">
                <a:solidFill>
                  <a:srgbClr val="0000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zip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33359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DA49BD-D4FF-4208-8C9D-872C06C171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 </a:t>
            </a:r>
            <a:r>
              <a:rPr lang="en-US" sz="1800" u="sng" cap="all" dirty="0">
                <a:solidFill>
                  <a:srgbClr val="333333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Segment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 descr="2 x Blue 0.56&amp;quot; 1 Digit Seven 7 Segment Display Common Cathode LED | eBay">
            <a:extLst>
              <a:ext uri="{FF2B5EF4-FFF2-40B4-BE49-F238E27FC236}">
                <a16:creationId xmlns:a16="http://schemas.microsoft.com/office/drawing/2014/main" id="{38144C63-BC3B-4717-A37F-A533CFFFE4B7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865" y="2203751"/>
            <a:ext cx="1376939" cy="1642463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Arduino 7-Segment Display Tutorial - Pin Diagram">
            <a:extLst>
              <a:ext uri="{FF2B5EF4-FFF2-40B4-BE49-F238E27FC236}">
                <a16:creationId xmlns:a16="http://schemas.microsoft.com/office/drawing/2014/main" id="{72C5826E-BD55-418F-A5EC-431AC43D400B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9406" y="2096540"/>
            <a:ext cx="855152" cy="1730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Interfacing Arduino with 7-segment display | 4-Digit counter example">
            <a:extLst>
              <a:ext uri="{FF2B5EF4-FFF2-40B4-BE49-F238E27FC236}">
                <a16:creationId xmlns:a16="http://schemas.microsoft.com/office/drawing/2014/main" id="{90417840-BD4D-4F81-91A6-35C7D46D9B8E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7263" y="2171192"/>
            <a:ext cx="1260020" cy="166642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EBAD18D-3092-4935-9763-3DD552AB7706}"/>
              </a:ext>
            </a:extLst>
          </p:cNvPr>
          <p:cNvSpPr txBox="1"/>
          <p:nvPr/>
        </p:nvSpPr>
        <p:spPr>
          <a:xfrm>
            <a:off x="296260" y="4699853"/>
            <a:ext cx="5125183" cy="312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400" u="sng" dirty="0">
                <a:solidFill>
                  <a:srgbClr val="0000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5"/>
              </a:rPr>
              <a:t>https://github.com/afai79/Arduino/blob/main/7_segment.ino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7EC44D8-A2D7-4CF2-86F4-1990A3494FF4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4F5F6"/>
              </a:clrFrom>
              <a:clrTo>
                <a:srgbClr val="F4F5F6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428290" y="1246831"/>
            <a:ext cx="4155224" cy="3765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0754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2B1712-A798-4586-AACB-F8B1F2048D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Four Digital Seven Segment Display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6679B5-1DB6-4524-BF62-EF6CCD5B105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8720" y="1761135"/>
            <a:ext cx="5274310" cy="126873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66EF892-47CC-4029-9052-8EBC46BA4E42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950" y="3029865"/>
            <a:ext cx="2821940" cy="194754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613223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F7D02E9-6EBC-49C8-A770-D550346F063F}"/>
              </a:ext>
            </a:extLst>
          </p:cNvPr>
          <p:cNvSpPr txBox="1"/>
          <p:nvPr/>
        </p:nvSpPr>
        <p:spPr>
          <a:xfrm>
            <a:off x="296260" y="4474849"/>
            <a:ext cx="7024430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u="sng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  <a:hlinkClick r:id="rId2"/>
              </a:rPr>
              <a:t>https://github.com/afai79/Arduino/blob/main/4_digit_7_segment.ino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 descr="Diagram, schematic&#10;&#10;Description automatically generated">
            <a:extLst>
              <a:ext uri="{FF2B5EF4-FFF2-40B4-BE49-F238E27FC236}">
                <a16:creationId xmlns:a16="http://schemas.microsoft.com/office/drawing/2014/main" id="{26BF1B16-C86D-41B9-9778-E95A94C0EF72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4F5F6"/>
              </a:clrFrom>
              <a:clrTo>
                <a:srgbClr val="F4F5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47020" y="270697"/>
            <a:ext cx="11148776" cy="4111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5943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Part 1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0730" y="1350110"/>
            <a:ext cx="8407010" cy="3690997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b="1" dirty="0"/>
              <a:t>Welcome to the course! </a:t>
            </a:r>
          </a:p>
          <a:p>
            <a:pPr marL="0" indent="0">
              <a:buNone/>
            </a:pPr>
            <a:r>
              <a:rPr lang="en-US" b="1" dirty="0"/>
              <a:t>During Day 1, </a:t>
            </a:r>
          </a:p>
          <a:p>
            <a:r>
              <a:rPr lang="en-US" dirty="0"/>
              <a:t>Introduction to the training course.</a:t>
            </a:r>
          </a:p>
          <a:p>
            <a:pPr marL="0">
              <a:lnSpc>
                <a:spcPct val="107000"/>
              </a:lnSpc>
              <a:spcBef>
                <a:spcPts val="0"/>
              </a:spcBef>
            </a:pPr>
            <a:r>
              <a:rPr lang="en-US" dirty="0"/>
              <a:t>Know about Arduino</a:t>
            </a:r>
          </a:p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dirty="0"/>
              <a:t>Learn how to assemble a circuit on a breadboard.</a:t>
            </a:r>
          </a:p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dirty="0"/>
              <a:t>Development tools for Arduino IDE</a:t>
            </a:r>
          </a:p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dirty="0"/>
              <a:t>First coded program</a:t>
            </a:r>
          </a:p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dirty="0"/>
              <a:t>Macro definitions, variables, counting loops</a:t>
            </a:r>
          </a:p>
        </p:txBody>
      </p:sp>
    </p:spTree>
    <p:extLst>
      <p:ext uri="{BB962C8B-B14F-4D97-AF65-F5344CB8AC3E}">
        <p14:creationId xmlns:p14="http://schemas.microsoft.com/office/powerpoint/2010/main" val="41033094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EB8B96-8FD3-4A62-9C14-1ECB011872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965" y="1350111"/>
            <a:ext cx="8246070" cy="2748689"/>
          </a:xfrm>
        </p:spPr>
        <p:txBody>
          <a:bodyPr/>
          <a:lstStyle/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Tone Melody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FB0134-AA86-47F8-908E-2B1C475C2054}"/>
              </a:ext>
            </a:extLst>
          </p:cNvPr>
          <p:cNvSpPr txBox="1"/>
          <p:nvPr/>
        </p:nvSpPr>
        <p:spPr>
          <a:xfrm>
            <a:off x="601668" y="4404210"/>
            <a:ext cx="7177135" cy="6719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u="sng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  <a:hlinkClick r:id="rId2"/>
              </a:rPr>
              <a:t>https://www.arduino.cc/en/Tutorial/BuiltInExamples/toneMelody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u="sng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  <a:hlinkClick r:id="rId3"/>
              </a:rPr>
              <a:t>https://github.com/afai79/Arduino/blob/main/Lib/pitches.zip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008A7D-EC1E-4263-9E1C-EC8DC099BD8B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4F5F6"/>
              </a:clrFrom>
              <a:clrTo>
                <a:srgbClr val="F4F5F6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277178" y="1218253"/>
            <a:ext cx="4028949" cy="3033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6735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6685C5-5065-4001-90EF-C7D51B4459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965" y="1350111"/>
            <a:ext cx="8246070" cy="2630754"/>
          </a:xfrm>
        </p:spPr>
        <p:txBody>
          <a:bodyPr/>
          <a:lstStyle/>
          <a:p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RGB sensor</a:t>
            </a:r>
            <a:endParaRPr lang="en-US" dirty="0"/>
          </a:p>
        </p:txBody>
      </p:sp>
      <p:pic>
        <p:nvPicPr>
          <p:cNvPr id="4" name="Picture 3" descr="ØµÙØ±Ø© Ø°Ø§Øª ØµÙØ©">
            <a:extLst>
              <a:ext uri="{FF2B5EF4-FFF2-40B4-BE49-F238E27FC236}">
                <a16:creationId xmlns:a16="http://schemas.microsoft.com/office/drawing/2014/main" id="{73CBA5B4-870F-4F19-85E9-47D089194135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8720" y="1640751"/>
            <a:ext cx="4581150" cy="2425743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B4CE59A-36AD-41A4-BDA4-F64E03A91AB5}"/>
              </a:ext>
            </a:extLst>
          </p:cNvPr>
          <p:cNvSpPr txBox="1"/>
          <p:nvPr/>
        </p:nvSpPr>
        <p:spPr>
          <a:xfrm>
            <a:off x="507797" y="4152123"/>
            <a:ext cx="7177135" cy="7745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Code: Lesson 4 RGB LED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u="sng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https://github.com/afai79/Arduino/blob/main/Books/Elegoo.zip</a:t>
            </a:r>
          </a:p>
        </p:txBody>
      </p:sp>
    </p:spTree>
    <p:extLst>
      <p:ext uri="{BB962C8B-B14F-4D97-AF65-F5344CB8AC3E}">
        <p14:creationId xmlns:p14="http://schemas.microsoft.com/office/powerpoint/2010/main" val="8464479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E12261-027A-4774-A8BE-DF944AFB36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730" y="586585"/>
            <a:ext cx="8246070" cy="279332"/>
          </a:xfrm>
        </p:spPr>
        <p:txBody>
          <a:bodyPr>
            <a:normAutofit fontScale="90000"/>
          </a:bodyPr>
          <a:lstStyle/>
          <a:p>
            <a:r>
              <a:rPr lang="en-US" sz="4400" b="1" dirty="0"/>
              <a:t>Part</a:t>
            </a:r>
            <a:r>
              <a:rPr lang="en-US" sz="4400" b="1" dirty="0">
                <a:solidFill>
                  <a:srgbClr val="373A3C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3</a:t>
            </a:r>
            <a:b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FD1228-A73C-4934-898A-9FCDB6DEA2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965" y="1350110"/>
            <a:ext cx="8246070" cy="366491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dirty="0"/>
              <a:t>Learn to create a step motor and create devices which can perform very precise actions. </a:t>
            </a:r>
          </a:p>
          <a:p>
            <a:pPr marL="0">
              <a:lnSpc>
                <a:spcPct val="107000"/>
              </a:lnSpc>
              <a:spcBef>
                <a:spcPts val="0"/>
              </a:spcBef>
            </a:pPr>
            <a:r>
              <a:rPr lang="en-US" sz="2400" dirty="0"/>
              <a:t>Servo motor and libraries</a:t>
            </a:r>
          </a:p>
          <a:p>
            <a:pPr marL="0">
              <a:lnSpc>
                <a:spcPct val="107000"/>
              </a:lnSpc>
              <a:spcBef>
                <a:spcPts val="0"/>
              </a:spcBef>
            </a:pPr>
            <a:r>
              <a:rPr lang="en-US" sz="2400" dirty="0"/>
              <a:t>Ultrasonic Sensor</a:t>
            </a:r>
          </a:p>
          <a:p>
            <a:pPr marL="0">
              <a:lnSpc>
                <a:spcPct val="107000"/>
              </a:lnSpc>
              <a:spcBef>
                <a:spcPts val="0"/>
              </a:spcBef>
            </a:pP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PIR Sensor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>
              <a:lnSpc>
                <a:spcPct val="107000"/>
              </a:lnSpc>
              <a:spcBef>
                <a:spcPts val="0"/>
              </a:spcBef>
            </a:pPr>
            <a:r>
              <a:rPr lang="en-US" sz="2400" dirty="0"/>
              <a:t>LCD</a:t>
            </a:r>
          </a:p>
          <a:p>
            <a:pPr marL="0">
              <a:lnSpc>
                <a:spcPct val="107000"/>
              </a:lnSpc>
              <a:spcBef>
                <a:spcPts val="0"/>
              </a:spcBef>
            </a:pPr>
            <a:r>
              <a:rPr lang="en-US" sz="2400" dirty="0"/>
              <a:t>LCD with I2C</a:t>
            </a:r>
          </a:p>
          <a:p>
            <a:pPr marL="0">
              <a:lnSpc>
                <a:spcPct val="107000"/>
              </a:lnSpc>
              <a:spcBef>
                <a:spcPts val="0"/>
              </a:spcBef>
            </a:pPr>
            <a:r>
              <a:rPr lang="en-US" sz="2400" dirty="0"/>
              <a:t>Temperature sensor</a:t>
            </a:r>
          </a:p>
          <a:p>
            <a:pPr marL="0">
              <a:lnSpc>
                <a:spcPct val="107000"/>
              </a:lnSpc>
              <a:spcBef>
                <a:spcPts val="0"/>
              </a:spcBef>
            </a:pPr>
            <a:r>
              <a:rPr lang="en-US" sz="2400" dirty="0"/>
              <a:t>Water level Sensor</a:t>
            </a:r>
          </a:p>
          <a:p>
            <a:pPr marL="0">
              <a:lnSpc>
                <a:spcPct val="107000"/>
              </a:lnSpc>
              <a:spcBef>
                <a:spcPts val="0"/>
              </a:spcBef>
            </a:pPr>
            <a:r>
              <a:rPr lang="en-US" sz="2400" dirty="0"/>
              <a:t>Step motor</a:t>
            </a:r>
          </a:p>
        </p:txBody>
      </p:sp>
    </p:spTree>
    <p:extLst>
      <p:ext uri="{BB962C8B-B14F-4D97-AF65-F5344CB8AC3E}">
        <p14:creationId xmlns:p14="http://schemas.microsoft.com/office/powerpoint/2010/main" val="24859830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E87F6A-C925-4D71-9879-6339804CE7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Servo motor control 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AAE10B-593F-4B9C-BD12-D27FAE10AC2F}"/>
              </a:ext>
            </a:extLst>
          </p:cNvPr>
          <p:cNvSpPr txBox="1"/>
          <p:nvPr/>
        </p:nvSpPr>
        <p:spPr>
          <a:xfrm>
            <a:off x="448965" y="4255969"/>
            <a:ext cx="6402685" cy="7416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l" rtl="0">
              <a:spcBef>
                <a:spcPts val="0"/>
              </a:spcBef>
              <a:spcAft>
                <a:spcPts val="800"/>
              </a:spcAft>
            </a:pPr>
            <a:r>
              <a:rPr lang="en-US" sz="1600" b="1" dirty="0">
                <a:solidFill>
                  <a:srgbClr val="373A3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Code: Lesson 9 Servo</a:t>
            </a:r>
            <a:endParaRPr lang="en-US" sz="1600" b="1" u="sng" dirty="0">
              <a:solidFill>
                <a:srgbClr val="0000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algn="l" rtl="0">
              <a:spcBef>
                <a:spcPts val="0"/>
              </a:spcBef>
              <a:spcAft>
                <a:spcPts val="800"/>
              </a:spcAft>
            </a:pPr>
            <a:r>
              <a:rPr lang="en-US" u="sng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https://github.com/afai79/Arduino/blob/main/Books/Elegoo.</a:t>
            </a:r>
            <a:r>
              <a:rPr lang="en-US" u="sng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zip</a:t>
            </a:r>
          </a:p>
        </p:txBody>
      </p:sp>
      <p:pic>
        <p:nvPicPr>
          <p:cNvPr id="5" name="Picture 4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2376B0E7-986C-452C-A12E-8A82325BADE1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4F5F6"/>
              </a:clrFrom>
              <a:clrTo>
                <a:srgbClr val="F4F5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150" y="1187587"/>
            <a:ext cx="9144000" cy="337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6755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05A531-AC87-47C6-8F08-D2F3A3F180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965" y="1350111"/>
            <a:ext cx="7940660" cy="2901394"/>
          </a:xfrm>
        </p:spPr>
        <p:txBody>
          <a:bodyPr/>
          <a:lstStyle/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Ultrasonic Sensor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  <p:pic>
        <p:nvPicPr>
          <p:cNvPr id="1026" name="Picture 2" descr="Micro bit lesson — Using the Ultrasonic Module « osoyoo.com">
            <a:extLst>
              <a:ext uri="{FF2B5EF4-FFF2-40B4-BE49-F238E27FC236}">
                <a16:creationId xmlns:a16="http://schemas.microsoft.com/office/drawing/2014/main" id="{4FC79BDB-20A6-4117-AB86-963ED1FA0C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2F2F2"/>
              </a:clrFrom>
              <a:clrTo>
                <a:srgbClr val="F2F2F2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820" y="1726518"/>
            <a:ext cx="7778805" cy="3115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3422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05A531-AC87-47C6-8F08-D2F3A3F180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965" y="1350111"/>
            <a:ext cx="7940660" cy="2901394"/>
          </a:xfrm>
        </p:spPr>
        <p:txBody>
          <a:bodyPr/>
          <a:lstStyle/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Ultrasonic Sensor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318D57-C0C7-4710-AD1D-5C67596ABF05}"/>
              </a:ext>
            </a:extLst>
          </p:cNvPr>
          <p:cNvSpPr txBox="1"/>
          <p:nvPr/>
        </p:nvSpPr>
        <p:spPr>
          <a:xfrm>
            <a:off x="409303" y="4566619"/>
            <a:ext cx="6871725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u="sng" dirty="0">
                <a:solidFill>
                  <a:srgbClr val="0000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2"/>
              </a:rPr>
              <a:t>https://github.com/afai79/Arduino/blob/main/Ultrasonic.ino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E53FA8FA-A618-496B-B8D6-11FEDE0AC8A3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4F5F6"/>
              </a:clrFrom>
              <a:clrTo>
                <a:srgbClr val="F4F5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94769"/>
            <a:ext cx="9144000" cy="337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5632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8FC8F8D-9419-4FC7-B602-D359B0DD5D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965" y="1350111"/>
            <a:ext cx="7940660" cy="2901394"/>
          </a:xfrm>
        </p:spPr>
        <p:txBody>
          <a:bodyPr/>
          <a:lstStyle/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PIR Sensor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FB150E3-42AA-40F9-8181-94D3289C27E3}"/>
              </a:ext>
            </a:extLst>
          </p:cNvPr>
          <p:cNvSpPr txBox="1"/>
          <p:nvPr/>
        </p:nvSpPr>
        <p:spPr>
          <a:xfrm>
            <a:off x="601670" y="4556915"/>
            <a:ext cx="70244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https://github.com/afai79/Arduino/blob/main/PIR_Sensor.ino</a:t>
            </a:r>
            <a:endParaRPr lang="en-US" dirty="0"/>
          </a:p>
        </p:txBody>
      </p:sp>
      <p:pic>
        <p:nvPicPr>
          <p:cNvPr id="1026" name="Picture 2" descr="PIR Sensor - Contin">
            <a:extLst>
              <a:ext uri="{FF2B5EF4-FFF2-40B4-BE49-F238E27FC236}">
                <a16:creationId xmlns:a16="http://schemas.microsoft.com/office/drawing/2014/main" id="{290711DB-D0A9-4E4B-A7A9-DD33894AC4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300" y="2012239"/>
            <a:ext cx="3239678" cy="2170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B4E1FF2B-436C-4856-A7B6-4E8E1CDF6F5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95961550"/>
              </p:ext>
            </p:extLst>
          </p:nvPr>
        </p:nvGraphicFramePr>
        <p:xfrm>
          <a:off x="3909313" y="1173635"/>
          <a:ext cx="4941369" cy="33832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4229280" imgH="2895480" progId="Paint.Picture">
                  <p:embed/>
                </p:oleObj>
              </mc:Choice>
              <mc:Fallback>
                <p:oleObj name="Bitmap Image" r:id="rId4" imgW="4229280" imgH="289548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909313" y="1173635"/>
                        <a:ext cx="4941369" cy="3383280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831746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2335BCB-5133-40DE-9D23-1A704BA931AF}"/>
              </a:ext>
            </a:extLst>
          </p:cNvPr>
          <p:cNvPicPr/>
          <p:nvPr/>
        </p:nvPicPr>
        <p:blipFill>
          <a:blip r:embed="rId2" cstate="print">
            <a:clrChange>
              <a:clrFrom>
                <a:srgbClr val="F4F5F6"/>
              </a:clrFrom>
              <a:clrTo>
                <a:srgbClr val="F4F5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75" y="1197405"/>
            <a:ext cx="7635250" cy="3315061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0F99AC5-A95B-45E5-A71B-492C9387AE21}"/>
              </a:ext>
            </a:extLst>
          </p:cNvPr>
          <p:cNvSpPr txBox="1"/>
          <p:nvPr/>
        </p:nvSpPr>
        <p:spPr>
          <a:xfrm>
            <a:off x="601670" y="4556915"/>
            <a:ext cx="6095941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u="sng" dirty="0">
                <a:solidFill>
                  <a:srgbClr val="0000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3"/>
              </a:rPr>
              <a:t>https://github.com/afai79/Arduino/blob/main/LCD.ino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92088BD-4459-43F9-9E5C-17D80BB0A1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965" y="1350112"/>
            <a:ext cx="1221640" cy="458114"/>
          </a:xfrm>
        </p:spPr>
        <p:txBody>
          <a:bodyPr/>
          <a:lstStyle/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LCD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99708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1E879F-BFED-44EC-8F8E-0F29B927BB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965" y="1350111"/>
            <a:ext cx="8246070" cy="2748689"/>
          </a:xfrm>
        </p:spPr>
        <p:txBody>
          <a:bodyPr/>
          <a:lstStyle/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LCD with I2C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FD2694-BCAB-4F24-BCE9-ACB1C23399D0}"/>
              </a:ext>
            </a:extLst>
          </p:cNvPr>
          <p:cNvSpPr txBox="1"/>
          <p:nvPr/>
        </p:nvSpPr>
        <p:spPr>
          <a:xfrm>
            <a:off x="448965" y="4556915"/>
            <a:ext cx="5943236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u="sng" dirty="0">
                <a:solidFill>
                  <a:srgbClr val="0000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2"/>
              </a:rPr>
              <a:t>https://github.com/afai79/Arduino/blob/main/LCD_I2C.ino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 descr="A picture containing text, electronics, circuit&#10;&#10;Description automatically generated">
            <a:extLst>
              <a:ext uri="{FF2B5EF4-FFF2-40B4-BE49-F238E27FC236}">
                <a16:creationId xmlns:a16="http://schemas.microsoft.com/office/drawing/2014/main" id="{C1DB4BE3-1D77-2030-75AB-E8E31C25DED7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4F5F6"/>
              </a:clrFrom>
              <a:clrTo>
                <a:srgbClr val="F4F5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75" y="1655520"/>
            <a:ext cx="7580798" cy="2795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742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circuit, electronics&#10;&#10;Description automatically generated">
            <a:extLst>
              <a:ext uri="{FF2B5EF4-FFF2-40B4-BE49-F238E27FC236}">
                <a16:creationId xmlns:a16="http://schemas.microsoft.com/office/drawing/2014/main" id="{AB6D343E-83B7-428E-9796-2C3695361FF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4F5F6"/>
              </a:clrFrom>
              <a:clrTo>
                <a:srgbClr val="F4F5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910" y="1655520"/>
            <a:ext cx="7935132" cy="2926080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AF61AC1-D861-4572-B492-808626EA5A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020" y="1254615"/>
            <a:ext cx="8246070" cy="3417152"/>
          </a:xfrm>
        </p:spPr>
        <p:txBody>
          <a:bodyPr/>
          <a:lstStyle/>
          <a:p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Temperature sensor.</a:t>
            </a:r>
          </a:p>
          <a:p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8D13DA-6265-4E90-9642-3FFF63BDA80C}"/>
              </a:ext>
            </a:extLst>
          </p:cNvPr>
          <p:cNvSpPr txBox="1"/>
          <p:nvPr/>
        </p:nvSpPr>
        <p:spPr>
          <a:xfrm>
            <a:off x="448965" y="4683752"/>
            <a:ext cx="65663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https://github.com/afai79/Arduino/blob/main/Temperature.ino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47484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38171" y="739290"/>
            <a:ext cx="8076896" cy="126628"/>
          </a:xfrm>
        </p:spPr>
        <p:txBody>
          <a:bodyPr>
            <a:normAutofit fontScale="90000"/>
          </a:bodyPr>
          <a:lstStyle/>
          <a:p>
            <a:r>
              <a:rPr lang="en-US" sz="4400" b="1" dirty="0">
                <a:solidFill>
                  <a:srgbClr val="373A3C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Arduino Uno</a:t>
            </a:r>
            <a:b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endParaRPr lang="en-US" dirty="0"/>
          </a:p>
        </p:txBody>
      </p:sp>
      <p:pic>
        <p:nvPicPr>
          <p:cNvPr id="8" name="Picture 7" descr="A picture containing text, electronics, circuit&#10;&#10;Description automatically generated">
            <a:extLst>
              <a:ext uri="{FF2B5EF4-FFF2-40B4-BE49-F238E27FC236}">
                <a16:creationId xmlns:a16="http://schemas.microsoft.com/office/drawing/2014/main" id="{EE3D363B-B3FC-4AA2-2453-CCD9F7E0F1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295" y="1503295"/>
            <a:ext cx="4572000" cy="3429000"/>
          </a:xfrm>
          <a:prstGeom prst="rect">
            <a:avLst/>
          </a:prstGeom>
        </p:spPr>
      </p:pic>
      <p:pic>
        <p:nvPicPr>
          <p:cNvPr id="13" name="Picture 12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AF051C9B-4FAC-B4CB-7623-546B7DC9F22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260" y="1181730"/>
            <a:ext cx="3793390" cy="3793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7837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ADE81-16C8-4DCB-8A00-BDA28CD2E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897" y="332067"/>
            <a:ext cx="8246070" cy="279332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List of experiments</a:t>
            </a:r>
            <a:endParaRPr lang="en-US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6862A5-0B05-42D7-A1CD-89762BB15D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020" y="1254615"/>
            <a:ext cx="8246070" cy="3417152"/>
          </a:xfrm>
        </p:spPr>
        <p:txBody>
          <a:bodyPr/>
          <a:lstStyle/>
          <a:p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Temperature and humidity sensor.</a:t>
            </a:r>
          </a:p>
          <a:p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 descr="ÙØªÙØ¬Ø© Ø¨Ø­Ø« Ø§ÙØµÙØ± Ø¹Ù âªTemperature and humidity arduinoâ¬â">
            <a:extLst>
              <a:ext uri="{FF2B5EF4-FFF2-40B4-BE49-F238E27FC236}">
                <a16:creationId xmlns:a16="http://schemas.microsoft.com/office/drawing/2014/main" id="{0A685552-A7A3-48AC-B596-3FE9CF62136A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1180" y="1301303"/>
            <a:ext cx="4547655" cy="2864161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43CC3DD-B81C-492C-9CAC-5A2F20922A8C}"/>
              </a:ext>
            </a:extLst>
          </p:cNvPr>
          <p:cNvSpPr txBox="1"/>
          <p:nvPr/>
        </p:nvSpPr>
        <p:spPr>
          <a:xfrm>
            <a:off x="143555" y="4165465"/>
            <a:ext cx="6566315" cy="7416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b="1" dirty="0">
                <a:solidFill>
                  <a:srgbClr val="373A3C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Code: </a:t>
            </a:r>
            <a:r>
              <a:rPr lang="en-US" sz="1600" b="1" u="sng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Lesson 11 DHT11 Temperature and Humidity Sensor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u="sng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https://github.com/afai79/Arduino/blob/main/Books/</a:t>
            </a:r>
            <a:r>
              <a:rPr lang="en-US" u="sng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Elegoo.</a:t>
            </a:r>
            <a:r>
              <a:rPr lang="en-US" u="sng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zip</a:t>
            </a:r>
            <a:endParaRPr lang="en-US" u="sng" dirty="0">
              <a:solidFill>
                <a:srgbClr val="0000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7902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FAD82D-9B43-4D7D-8930-9EF8C8F6C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965" y="1350112"/>
            <a:ext cx="8246070" cy="458114"/>
          </a:xfrm>
        </p:spPr>
        <p:txBody>
          <a:bodyPr/>
          <a:lstStyle/>
          <a:p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Water level Sensor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  <p:pic>
        <p:nvPicPr>
          <p:cNvPr id="4" name="Picture 3" descr="ÙØªÙØ¬Ø© Ø¨Ø­Ø« Ø§ÙØµÙØ± Ø¹Ù âªWater level sensor arduinoâ¬â">
            <a:extLst>
              <a:ext uri="{FF2B5EF4-FFF2-40B4-BE49-F238E27FC236}">
                <a16:creationId xmlns:a16="http://schemas.microsoft.com/office/drawing/2014/main" id="{9E857CD5-294E-49C5-8079-7BCE93A18612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3309" y="1960930"/>
            <a:ext cx="5650085" cy="2443279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99DFABD-07CB-40BD-BB1A-BA7471E288CC}"/>
              </a:ext>
            </a:extLst>
          </p:cNvPr>
          <p:cNvSpPr txBox="1"/>
          <p:nvPr/>
        </p:nvSpPr>
        <p:spPr>
          <a:xfrm>
            <a:off x="296260" y="4404209"/>
            <a:ext cx="7635250" cy="6457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u="sng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https://www.thegeekpub.com/236571/arduino-water-level-sensor-tutorial/</a:t>
            </a:r>
            <a:endParaRPr lang="en-US" sz="1400" u="sng" dirty="0">
              <a:solidFill>
                <a:srgbClr val="0000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u="sng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https://github.com/afai79/Arduino/blob/main/water_level.ino</a:t>
            </a:r>
          </a:p>
        </p:txBody>
      </p:sp>
    </p:spTree>
    <p:extLst>
      <p:ext uri="{BB962C8B-B14F-4D97-AF65-F5344CB8AC3E}">
        <p14:creationId xmlns:p14="http://schemas.microsoft.com/office/powerpoint/2010/main" val="33506599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10719F-A159-4BF6-8A57-2BE589B8EA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965" y="1350111"/>
            <a:ext cx="8246070" cy="2290574"/>
          </a:xfrm>
        </p:spPr>
        <p:txBody>
          <a:bodyPr/>
          <a:lstStyle/>
          <a:p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Stepper motor</a:t>
            </a:r>
          </a:p>
          <a:p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 descr="ÙØªÙØ¬Ø© Ø¨Ø­Ø« Ø§ÙØµÙØ± Ø¹Ù âªstepper motor control using arduinoâ¬â">
            <a:extLst>
              <a:ext uri="{FF2B5EF4-FFF2-40B4-BE49-F238E27FC236}">
                <a16:creationId xmlns:a16="http://schemas.microsoft.com/office/drawing/2014/main" id="{3A877EE7-5336-45E8-ACAB-0DBD092F2F1B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8375" y="1197405"/>
            <a:ext cx="4113885" cy="381762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9A4E735-90D5-4A37-BB37-8533AB2D9A4A}"/>
              </a:ext>
            </a:extLst>
          </p:cNvPr>
          <p:cNvSpPr txBox="1"/>
          <p:nvPr/>
        </p:nvSpPr>
        <p:spPr>
          <a:xfrm>
            <a:off x="143555" y="4402169"/>
            <a:ext cx="6706761" cy="6128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200" b="1" dirty="0">
                <a:solidFill>
                  <a:srgbClr val="373A3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Code: Lesson 23 Stepper Motor</a:t>
            </a:r>
          </a:p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400" u="sng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https://github.com/afai79/Arduino/blob/main/Books/Elegoo.</a:t>
            </a:r>
            <a:r>
              <a:rPr lang="en-US" sz="1400" u="sng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zip</a:t>
            </a:r>
          </a:p>
        </p:txBody>
      </p:sp>
    </p:spTree>
    <p:extLst>
      <p:ext uri="{BB962C8B-B14F-4D97-AF65-F5344CB8AC3E}">
        <p14:creationId xmlns:p14="http://schemas.microsoft.com/office/powerpoint/2010/main" val="13660050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DA11F2-E1CB-4B88-B839-4E6A5B9C0E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730" y="586585"/>
            <a:ext cx="8246070" cy="279332"/>
          </a:xfrm>
        </p:spPr>
        <p:txBody>
          <a:bodyPr>
            <a:normAutofit fontScale="90000"/>
          </a:bodyPr>
          <a:lstStyle/>
          <a:p>
            <a:r>
              <a:rPr lang="en-US" sz="4400" b="1" dirty="0"/>
              <a:t>Part</a:t>
            </a:r>
            <a:r>
              <a:rPr lang="en-US" sz="4400" b="1" dirty="0">
                <a:solidFill>
                  <a:srgbClr val="373A3C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4</a:t>
            </a:r>
            <a:b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E21BCC-D765-4632-9EBB-FA37C2AF96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Having learnt to use a lot of sensors and devices with Arduino</a:t>
            </a:r>
          </a:p>
          <a:p>
            <a:pPr marL="0" indent="0">
              <a:buNone/>
            </a:pPr>
            <a:r>
              <a:rPr lang="en-US" dirty="0"/>
              <a:t>During Part 4, you are ready to make various small projects based on your skills.</a:t>
            </a:r>
          </a:p>
          <a:p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Small Project </a:t>
            </a:r>
            <a:r>
              <a:rPr lang="en-US" sz="2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Air Quality Detector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Small Project </a:t>
            </a:r>
            <a:r>
              <a:rPr lang="en-US" sz="2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Control servo motor by RGB sensor  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Small Project 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: Smart House</a:t>
            </a:r>
          </a:p>
        </p:txBody>
      </p:sp>
    </p:spTree>
    <p:extLst>
      <p:ext uri="{BB962C8B-B14F-4D97-AF65-F5344CB8AC3E}">
        <p14:creationId xmlns:p14="http://schemas.microsoft.com/office/powerpoint/2010/main" val="40362037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793569-7DAA-4FE4-9B60-EB7EF5ED53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915" y="445040"/>
            <a:ext cx="8695950" cy="584742"/>
          </a:xfrm>
        </p:spPr>
        <p:txBody>
          <a:bodyPr>
            <a:normAutofit fontScale="90000"/>
          </a:bodyPr>
          <a:lstStyle/>
          <a:p>
            <a:r>
              <a:rPr lang="en-US" sz="22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Small Project 1: Air Quality Detector</a:t>
            </a:r>
            <a:b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8D61F9-CC83-4115-93EE-2D87423C90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Gas Sensor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  <p:pic>
        <p:nvPicPr>
          <p:cNvPr id="4" name="Picture 3" descr="Smoke Detection using MQ-2 Gas Sensor - Arduino Project Hub">
            <a:extLst>
              <a:ext uri="{FF2B5EF4-FFF2-40B4-BE49-F238E27FC236}">
                <a16:creationId xmlns:a16="http://schemas.microsoft.com/office/drawing/2014/main" id="{30F19092-8244-4586-BD40-841C1252A4A7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7900" y="1603772"/>
            <a:ext cx="5497380" cy="325855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842781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E4005975-6A37-4D12-A696-380B10902F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3310" y="1197405"/>
            <a:ext cx="5433352" cy="381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7033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Tweet and Text Message an Arduino air quality reading | Web on Devices">
            <a:extLst>
              <a:ext uri="{FF2B5EF4-FFF2-40B4-BE49-F238E27FC236}">
                <a16:creationId xmlns:a16="http://schemas.microsoft.com/office/drawing/2014/main" id="{FE1B287C-C816-4950-BEFE-E7CEAEB11FD5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28720" y="1350109"/>
            <a:ext cx="4791032" cy="290139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63BD4EB-ECE5-4E89-9F44-72FEA3593D7B}"/>
              </a:ext>
            </a:extLst>
          </p:cNvPr>
          <p:cNvSpPr txBox="1"/>
          <p:nvPr/>
        </p:nvSpPr>
        <p:spPr>
          <a:xfrm>
            <a:off x="296260" y="4251505"/>
            <a:ext cx="7626100" cy="6719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u="sng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  <a:hlinkClick r:id="rId3"/>
              </a:rPr>
              <a:t>https://github.com/afai79/Arduino/blob/main/Gas_sensor.ino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u="sng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  <a:hlinkClick r:id="rId4"/>
              </a:rPr>
              <a:t>https://github.com/afai79/Arduino/blob/main/Gas_sensor-LED-Motor.ino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48039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3BE81E2-6830-4D07-87CC-7BB648BE4EA8}"/>
              </a:ext>
            </a:extLst>
          </p:cNvPr>
          <p:cNvSpPr txBox="1"/>
          <p:nvPr/>
        </p:nvSpPr>
        <p:spPr>
          <a:xfrm>
            <a:off x="448965" y="4556915"/>
            <a:ext cx="79406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https://github.com/afai79/Arduino/blob/main/Gas_Piezo.ino</a:t>
            </a:r>
            <a:endParaRPr lang="en-US" dirty="0"/>
          </a:p>
        </p:txBody>
      </p:sp>
      <p:pic>
        <p:nvPicPr>
          <p:cNvPr id="9" name="Picture 8" descr="Diagram, schematic&#10;&#10;Description automatically generated">
            <a:extLst>
              <a:ext uri="{FF2B5EF4-FFF2-40B4-BE49-F238E27FC236}">
                <a16:creationId xmlns:a16="http://schemas.microsoft.com/office/drawing/2014/main" id="{E3C6A986-E493-48FE-ADA0-DEE813C0267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4F5F6"/>
              </a:clrFrom>
              <a:clrTo>
                <a:srgbClr val="F4F5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44700"/>
            <a:ext cx="9144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25083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AE153D-3F64-467C-9095-45363089EF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555" y="739289"/>
            <a:ext cx="4123035" cy="126627"/>
          </a:xfrm>
        </p:spPr>
        <p:txBody>
          <a:bodyPr>
            <a:noAutofit/>
          </a:bodyPr>
          <a:lstStyle/>
          <a:p>
            <a:pPr marL="0" marR="0" rt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Small Project 2: Control servo motor by RGB sensor </a:t>
            </a:r>
            <a:b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en-US" sz="20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</a:t>
            </a:r>
            <a:b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endParaRPr lang="en-US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595E84-BB8E-4F81-9E85-66E609C7D8C9}"/>
              </a:ext>
            </a:extLst>
          </p:cNvPr>
          <p:cNvSpPr txBox="1"/>
          <p:nvPr/>
        </p:nvSpPr>
        <p:spPr>
          <a:xfrm>
            <a:off x="80628" y="4621643"/>
            <a:ext cx="6708095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u="sng" dirty="0">
                <a:solidFill>
                  <a:srgbClr val="0000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2"/>
              </a:rPr>
              <a:t>https://github.com/afai79/Arduino/blob/main/RGB_LED-motor.ino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Content Placeholder 3" descr="Innovation Lab #15 Servo Motor_RGB LED - Arduino Project Hub">
            <a:extLst>
              <a:ext uri="{FF2B5EF4-FFF2-40B4-BE49-F238E27FC236}">
                <a16:creationId xmlns:a16="http://schemas.microsoft.com/office/drawing/2014/main" id="{84BACF60-9FD9-4A84-A961-7068FE8047DF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39028"/>
            <a:ext cx="4571999" cy="250165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CE6A3D9-CDB2-4CAD-AB01-E05F78339C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2711" y="1332388"/>
            <a:ext cx="4571999" cy="3237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7877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CD3521-6219-4BA8-A2B0-670A57F643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260" y="29385"/>
            <a:ext cx="4114800" cy="857250"/>
          </a:xfrm>
        </p:spPr>
        <p:txBody>
          <a:bodyPr anchor="ctr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2000" b="1" dirty="0">
                <a:effectLst/>
              </a:rPr>
              <a:t>Small Project 3: </a:t>
            </a:r>
            <a:r>
              <a:rPr lang="en-US" sz="20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Smart House</a:t>
            </a:r>
            <a:endParaRPr lang="en-US" sz="2000" dirty="0"/>
          </a:p>
        </p:txBody>
      </p:sp>
      <p:pic>
        <p:nvPicPr>
          <p:cNvPr id="9" name="Picture 8" descr="Diagram, schematic&#10;&#10;Description automatically generated">
            <a:extLst>
              <a:ext uri="{FF2B5EF4-FFF2-40B4-BE49-F238E27FC236}">
                <a16:creationId xmlns:a16="http://schemas.microsoft.com/office/drawing/2014/main" id="{2D82163D-0FBB-4270-A6D7-EA71D06C4418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4F5F6"/>
              </a:clrFrom>
              <a:clrTo>
                <a:srgbClr val="F4F5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55715"/>
            <a:ext cx="9144000" cy="3429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DAF68CB-607C-4220-9848-B7E00A425FB5}"/>
              </a:ext>
            </a:extLst>
          </p:cNvPr>
          <p:cNvSpPr txBox="1"/>
          <p:nvPr/>
        </p:nvSpPr>
        <p:spPr>
          <a:xfrm>
            <a:off x="296260" y="4467784"/>
            <a:ext cx="79406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https://github.com/afai79/Arduino/blob/main/Ultrasonic_Servo_Gas_P.ino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08756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>
            <a:extLst>
              <a:ext uri="{FF2B5EF4-FFF2-40B4-BE49-F238E27FC236}">
                <a16:creationId xmlns:a16="http://schemas.microsoft.com/office/drawing/2014/main" id="{4487E906-EEAD-F146-969B-653F632ACD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171" y="739290"/>
            <a:ext cx="8076896" cy="126628"/>
          </a:xfrm>
        </p:spPr>
        <p:txBody>
          <a:bodyPr>
            <a:normAutofit fontScale="90000"/>
          </a:bodyPr>
          <a:lstStyle/>
          <a:p>
            <a:r>
              <a:rPr lang="en-US" sz="4400" b="1" dirty="0">
                <a:solidFill>
                  <a:srgbClr val="373A3C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Arduino Uno</a:t>
            </a:r>
            <a:b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endParaRPr lang="en-US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FE9D500B-A2FE-0E3C-D446-D8A3C10C28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1308724"/>
              </p:ext>
            </p:extLst>
          </p:nvPr>
        </p:nvGraphicFramePr>
        <p:xfrm>
          <a:off x="1288842" y="1299308"/>
          <a:ext cx="6566315" cy="3663240"/>
        </p:xfrm>
        <a:graphic>
          <a:graphicData uri="http://schemas.openxmlformats.org/drawingml/2006/table">
            <a:tbl>
              <a:tblPr>
                <a:tableStyleId>{5DA37D80-6434-44D0-A028-1B22A696006F}</a:tableStyleId>
              </a:tblPr>
              <a:tblGrid>
                <a:gridCol w="2324592">
                  <a:extLst>
                    <a:ext uri="{9D8B030D-6E8A-4147-A177-3AD203B41FA5}">
                      <a16:colId xmlns:a16="http://schemas.microsoft.com/office/drawing/2014/main" val="569289966"/>
                    </a:ext>
                  </a:extLst>
                </a:gridCol>
                <a:gridCol w="4241723">
                  <a:extLst>
                    <a:ext uri="{9D8B030D-6E8A-4147-A177-3AD203B41FA5}">
                      <a16:colId xmlns:a16="http://schemas.microsoft.com/office/drawing/2014/main" val="14876912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US" sz="1400" dirty="0">
                          <a:effectLst/>
                        </a:rPr>
                        <a:t>Microcontroller</a:t>
                      </a:r>
                      <a:endParaRPr lang="en-US" sz="1400" dirty="0">
                        <a:effectLst/>
                        <a:latin typeface="+mj-lt"/>
                      </a:endParaRPr>
                    </a:p>
                  </a:txBody>
                  <a:tcPr marL="30855" marR="30855" marT="15428" marB="15428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u="none" strike="noStrike">
                          <a:solidFill>
                            <a:srgbClr val="008184"/>
                          </a:solidFill>
                          <a:effectLst/>
                          <a:hlinkClick r:id="rId2"/>
                        </a:rPr>
                        <a:t>ATmega328P</a:t>
                      </a:r>
                      <a:endParaRPr lang="en-US" sz="1400">
                        <a:effectLst/>
                        <a:latin typeface="+mj-lt"/>
                      </a:endParaRPr>
                    </a:p>
                  </a:txBody>
                  <a:tcPr marL="30855" marR="30855" marT="15428" marB="15428"/>
                </a:tc>
                <a:extLst>
                  <a:ext uri="{0D108BD9-81ED-4DB2-BD59-A6C34878D82A}">
                    <a16:rowId xmlns:a16="http://schemas.microsoft.com/office/drawing/2014/main" val="3486945753"/>
                  </a:ext>
                </a:extLst>
              </a:tr>
              <a:tr h="69087">
                <a:tc>
                  <a:txBody>
                    <a:bodyPr/>
                    <a:lstStyle/>
                    <a:p>
                      <a:pPr fontAlgn="t"/>
                      <a:r>
                        <a:rPr lang="en-US" sz="1400" dirty="0">
                          <a:effectLst/>
                        </a:rPr>
                        <a:t>Operating Voltage</a:t>
                      </a:r>
                      <a:endParaRPr lang="en-US" sz="1400" dirty="0">
                        <a:effectLst/>
                        <a:latin typeface="+mj-lt"/>
                      </a:endParaRPr>
                    </a:p>
                  </a:txBody>
                  <a:tcPr marL="30855" marR="30855" marT="15428" marB="15428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dirty="0">
                          <a:effectLst/>
                        </a:rPr>
                        <a:t>5V</a:t>
                      </a:r>
                      <a:endParaRPr lang="en-US" sz="1400" dirty="0">
                        <a:effectLst/>
                        <a:latin typeface="+mj-lt"/>
                      </a:endParaRPr>
                    </a:p>
                  </a:txBody>
                  <a:tcPr marL="30855" marR="30855" marT="15428" marB="15428"/>
                </a:tc>
                <a:extLst>
                  <a:ext uri="{0D108BD9-81ED-4DB2-BD59-A6C34878D82A}">
                    <a16:rowId xmlns:a16="http://schemas.microsoft.com/office/drawing/2014/main" val="521088830"/>
                  </a:ext>
                </a:extLst>
              </a:tr>
              <a:tr h="69087">
                <a:tc>
                  <a:txBody>
                    <a:bodyPr/>
                    <a:lstStyle/>
                    <a:p>
                      <a:pPr fontAlgn="t"/>
                      <a:r>
                        <a:rPr lang="en-US" sz="1400" dirty="0">
                          <a:effectLst/>
                        </a:rPr>
                        <a:t>Input Voltage (recommended)</a:t>
                      </a:r>
                      <a:endParaRPr lang="en-US" sz="1400" dirty="0">
                        <a:effectLst/>
                        <a:latin typeface="+mj-lt"/>
                      </a:endParaRPr>
                    </a:p>
                  </a:txBody>
                  <a:tcPr marL="30855" marR="30855" marT="15428" marB="15428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dirty="0">
                          <a:effectLst/>
                        </a:rPr>
                        <a:t>7-12V</a:t>
                      </a:r>
                      <a:endParaRPr lang="en-US" sz="1400" dirty="0">
                        <a:effectLst/>
                        <a:latin typeface="+mj-lt"/>
                      </a:endParaRPr>
                    </a:p>
                  </a:txBody>
                  <a:tcPr marL="30855" marR="30855" marT="15428" marB="15428"/>
                </a:tc>
                <a:extLst>
                  <a:ext uri="{0D108BD9-81ED-4DB2-BD59-A6C34878D82A}">
                    <a16:rowId xmlns:a16="http://schemas.microsoft.com/office/drawing/2014/main" val="2492696343"/>
                  </a:ext>
                </a:extLst>
              </a:tr>
              <a:tr h="69087">
                <a:tc>
                  <a:txBody>
                    <a:bodyPr/>
                    <a:lstStyle/>
                    <a:p>
                      <a:pPr fontAlgn="t"/>
                      <a:r>
                        <a:rPr lang="en-US" sz="1400" dirty="0">
                          <a:effectLst/>
                        </a:rPr>
                        <a:t>Input Voltage (limit)</a:t>
                      </a:r>
                      <a:endParaRPr lang="en-US" sz="1400" dirty="0">
                        <a:effectLst/>
                        <a:latin typeface="+mj-lt"/>
                      </a:endParaRPr>
                    </a:p>
                  </a:txBody>
                  <a:tcPr marL="30855" marR="30855" marT="15428" marB="15428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dirty="0">
                          <a:effectLst/>
                        </a:rPr>
                        <a:t>6-20V</a:t>
                      </a:r>
                      <a:endParaRPr lang="en-US" sz="1400" dirty="0">
                        <a:effectLst/>
                        <a:latin typeface="+mj-lt"/>
                      </a:endParaRPr>
                    </a:p>
                  </a:txBody>
                  <a:tcPr marL="30855" marR="30855" marT="15428" marB="15428"/>
                </a:tc>
                <a:extLst>
                  <a:ext uri="{0D108BD9-81ED-4DB2-BD59-A6C34878D82A}">
                    <a16:rowId xmlns:a16="http://schemas.microsoft.com/office/drawing/2014/main" val="2042741586"/>
                  </a:ext>
                </a:extLst>
              </a:tr>
              <a:tr h="98695">
                <a:tc>
                  <a:txBody>
                    <a:bodyPr/>
                    <a:lstStyle/>
                    <a:p>
                      <a:pPr fontAlgn="t"/>
                      <a:r>
                        <a:rPr lang="en-US" sz="1400">
                          <a:effectLst/>
                        </a:rPr>
                        <a:t>Digital I/O Pins</a:t>
                      </a:r>
                      <a:endParaRPr lang="en-US" sz="1400">
                        <a:effectLst/>
                        <a:latin typeface="+mj-lt"/>
                      </a:endParaRPr>
                    </a:p>
                  </a:txBody>
                  <a:tcPr marL="30855" marR="30855" marT="15428" marB="15428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>
                          <a:effectLst/>
                        </a:rPr>
                        <a:t>14 (of which 6 provide PWM output)</a:t>
                      </a:r>
                      <a:endParaRPr lang="en-US" sz="1400">
                        <a:effectLst/>
                        <a:latin typeface="+mj-lt"/>
                      </a:endParaRPr>
                    </a:p>
                  </a:txBody>
                  <a:tcPr marL="30855" marR="30855" marT="15428" marB="15428"/>
                </a:tc>
                <a:extLst>
                  <a:ext uri="{0D108BD9-81ED-4DB2-BD59-A6C34878D82A}">
                    <a16:rowId xmlns:a16="http://schemas.microsoft.com/office/drawing/2014/main" val="3027190059"/>
                  </a:ext>
                </a:extLst>
              </a:tr>
              <a:tr h="69087">
                <a:tc>
                  <a:txBody>
                    <a:bodyPr/>
                    <a:lstStyle/>
                    <a:p>
                      <a:pPr fontAlgn="t"/>
                      <a:r>
                        <a:rPr lang="pt-BR" sz="1400" dirty="0">
                          <a:effectLst/>
                        </a:rPr>
                        <a:t>PWM Digital I/O Pins</a:t>
                      </a:r>
                      <a:endParaRPr lang="pt-BR" sz="1400" dirty="0">
                        <a:effectLst/>
                        <a:latin typeface="+mj-lt"/>
                      </a:endParaRPr>
                    </a:p>
                  </a:txBody>
                  <a:tcPr marL="30855" marR="30855" marT="15428" marB="15428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dirty="0">
                          <a:effectLst/>
                        </a:rPr>
                        <a:t>6</a:t>
                      </a:r>
                      <a:endParaRPr lang="en-US" sz="1400" dirty="0">
                        <a:effectLst/>
                        <a:latin typeface="+mj-lt"/>
                      </a:endParaRPr>
                    </a:p>
                  </a:txBody>
                  <a:tcPr marL="30855" marR="30855" marT="15428" marB="15428"/>
                </a:tc>
                <a:extLst>
                  <a:ext uri="{0D108BD9-81ED-4DB2-BD59-A6C34878D82A}">
                    <a16:rowId xmlns:a16="http://schemas.microsoft.com/office/drawing/2014/main" val="17317016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US" sz="1400">
                          <a:effectLst/>
                        </a:rPr>
                        <a:t>Analog Input Pins</a:t>
                      </a:r>
                      <a:endParaRPr lang="en-US" sz="1400">
                        <a:effectLst/>
                        <a:latin typeface="+mj-lt"/>
                      </a:endParaRPr>
                    </a:p>
                  </a:txBody>
                  <a:tcPr marL="30855" marR="30855" marT="15428" marB="15428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>
                          <a:effectLst/>
                        </a:rPr>
                        <a:t>6</a:t>
                      </a:r>
                      <a:endParaRPr lang="en-US" sz="1400">
                        <a:effectLst/>
                        <a:latin typeface="+mj-lt"/>
                      </a:endParaRPr>
                    </a:p>
                  </a:txBody>
                  <a:tcPr marL="30855" marR="30855" marT="15428" marB="15428"/>
                </a:tc>
                <a:extLst>
                  <a:ext uri="{0D108BD9-81ED-4DB2-BD59-A6C34878D82A}">
                    <a16:rowId xmlns:a16="http://schemas.microsoft.com/office/drawing/2014/main" val="3140141440"/>
                  </a:ext>
                </a:extLst>
              </a:tr>
              <a:tr h="69087">
                <a:tc>
                  <a:txBody>
                    <a:bodyPr/>
                    <a:lstStyle/>
                    <a:p>
                      <a:pPr fontAlgn="t"/>
                      <a:r>
                        <a:rPr lang="it-IT" sz="1400" dirty="0">
                          <a:effectLst/>
                        </a:rPr>
                        <a:t>DC Current per I/O Pin</a:t>
                      </a:r>
                      <a:endParaRPr lang="it-IT" sz="1400" dirty="0">
                        <a:effectLst/>
                        <a:latin typeface="+mj-lt"/>
                      </a:endParaRPr>
                    </a:p>
                  </a:txBody>
                  <a:tcPr marL="30855" marR="30855" marT="15428" marB="15428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dirty="0">
                          <a:effectLst/>
                        </a:rPr>
                        <a:t>20 mA</a:t>
                      </a:r>
                      <a:endParaRPr lang="en-US" sz="1400" dirty="0">
                        <a:effectLst/>
                        <a:latin typeface="+mj-lt"/>
                      </a:endParaRPr>
                    </a:p>
                  </a:txBody>
                  <a:tcPr marL="30855" marR="30855" marT="15428" marB="15428"/>
                </a:tc>
                <a:extLst>
                  <a:ext uri="{0D108BD9-81ED-4DB2-BD59-A6C34878D82A}">
                    <a16:rowId xmlns:a16="http://schemas.microsoft.com/office/drawing/2014/main" val="2859730787"/>
                  </a:ext>
                </a:extLst>
              </a:tr>
              <a:tr h="69087">
                <a:tc>
                  <a:txBody>
                    <a:bodyPr/>
                    <a:lstStyle/>
                    <a:p>
                      <a:pPr fontAlgn="t"/>
                      <a:r>
                        <a:rPr lang="en-US" sz="1400">
                          <a:effectLst/>
                        </a:rPr>
                        <a:t>DC Current for 3.3V Pin</a:t>
                      </a:r>
                      <a:endParaRPr lang="en-US" sz="1400">
                        <a:effectLst/>
                        <a:latin typeface="+mj-lt"/>
                      </a:endParaRPr>
                    </a:p>
                  </a:txBody>
                  <a:tcPr marL="30855" marR="30855" marT="15428" marB="15428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dirty="0">
                          <a:effectLst/>
                        </a:rPr>
                        <a:t>50 mA</a:t>
                      </a:r>
                      <a:endParaRPr lang="en-US" sz="1400" dirty="0">
                        <a:effectLst/>
                        <a:latin typeface="+mj-lt"/>
                      </a:endParaRPr>
                    </a:p>
                  </a:txBody>
                  <a:tcPr marL="30855" marR="30855" marT="15428" marB="15428"/>
                </a:tc>
                <a:extLst>
                  <a:ext uri="{0D108BD9-81ED-4DB2-BD59-A6C34878D82A}">
                    <a16:rowId xmlns:a16="http://schemas.microsoft.com/office/drawing/2014/main" val="2109008959"/>
                  </a:ext>
                </a:extLst>
              </a:tr>
              <a:tr h="157912">
                <a:tc>
                  <a:txBody>
                    <a:bodyPr/>
                    <a:lstStyle/>
                    <a:p>
                      <a:pPr fontAlgn="t"/>
                      <a:r>
                        <a:rPr lang="en-US" sz="1400">
                          <a:effectLst/>
                        </a:rPr>
                        <a:t>Flash Memory</a:t>
                      </a:r>
                      <a:endParaRPr lang="en-US" sz="1400">
                        <a:effectLst/>
                        <a:latin typeface="+mj-lt"/>
                      </a:endParaRPr>
                    </a:p>
                  </a:txBody>
                  <a:tcPr marL="30855" marR="30855" marT="15428" marB="15428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dirty="0">
                          <a:effectLst/>
                        </a:rPr>
                        <a:t>32 KB (ATmega328P) of which 0.5 KB used by bootloader</a:t>
                      </a:r>
                      <a:endParaRPr lang="en-US" sz="1400" dirty="0">
                        <a:effectLst/>
                        <a:latin typeface="+mj-lt"/>
                      </a:endParaRPr>
                    </a:p>
                  </a:txBody>
                  <a:tcPr marL="30855" marR="30855" marT="15428" marB="15428"/>
                </a:tc>
                <a:extLst>
                  <a:ext uri="{0D108BD9-81ED-4DB2-BD59-A6C34878D82A}">
                    <a16:rowId xmlns:a16="http://schemas.microsoft.com/office/drawing/2014/main" val="1585193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US" sz="1400" dirty="0">
                          <a:effectLst/>
                        </a:rPr>
                        <a:t>Clock Speed</a:t>
                      </a:r>
                      <a:endParaRPr lang="en-US" sz="1400" dirty="0">
                        <a:effectLst/>
                        <a:latin typeface="+mj-lt"/>
                      </a:endParaRPr>
                    </a:p>
                  </a:txBody>
                  <a:tcPr marL="30855" marR="30855" marT="15428" marB="15428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dirty="0">
                          <a:effectLst/>
                        </a:rPr>
                        <a:t>16 MHz</a:t>
                      </a:r>
                      <a:endParaRPr lang="en-US" sz="1400" dirty="0">
                        <a:effectLst/>
                        <a:latin typeface="+mj-lt"/>
                      </a:endParaRPr>
                    </a:p>
                  </a:txBody>
                  <a:tcPr marL="30855" marR="30855" marT="15428" marB="15428"/>
                </a:tc>
                <a:extLst>
                  <a:ext uri="{0D108BD9-81ED-4DB2-BD59-A6C34878D82A}">
                    <a16:rowId xmlns:a16="http://schemas.microsoft.com/office/drawing/2014/main" val="196520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US" sz="1400">
                          <a:effectLst/>
                        </a:rPr>
                        <a:t>LED_BUILTIN</a:t>
                      </a:r>
                      <a:endParaRPr lang="en-US" sz="1400">
                        <a:effectLst/>
                        <a:latin typeface="+mj-lt"/>
                      </a:endParaRPr>
                    </a:p>
                  </a:txBody>
                  <a:tcPr marL="30855" marR="30855" marT="15428" marB="15428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dirty="0">
                          <a:effectLst/>
                        </a:rPr>
                        <a:t>13</a:t>
                      </a:r>
                      <a:endParaRPr lang="en-US" sz="1400" dirty="0">
                        <a:effectLst/>
                        <a:latin typeface="+mj-lt"/>
                      </a:endParaRPr>
                    </a:p>
                  </a:txBody>
                  <a:tcPr marL="30855" marR="30855" marT="15428" marB="15428"/>
                </a:tc>
                <a:extLst>
                  <a:ext uri="{0D108BD9-81ED-4DB2-BD59-A6C34878D82A}">
                    <a16:rowId xmlns:a16="http://schemas.microsoft.com/office/drawing/2014/main" val="12154103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US" sz="1400">
                          <a:effectLst/>
                        </a:rPr>
                        <a:t>Length</a:t>
                      </a:r>
                      <a:endParaRPr lang="en-US" sz="1400">
                        <a:effectLst/>
                        <a:latin typeface="+mj-lt"/>
                      </a:endParaRPr>
                    </a:p>
                  </a:txBody>
                  <a:tcPr marL="30855" marR="30855" marT="15428" marB="15428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dirty="0">
                          <a:effectLst/>
                        </a:rPr>
                        <a:t>68.6 mm</a:t>
                      </a:r>
                      <a:endParaRPr lang="en-US" sz="1400" dirty="0">
                        <a:effectLst/>
                        <a:latin typeface="+mj-lt"/>
                      </a:endParaRPr>
                    </a:p>
                  </a:txBody>
                  <a:tcPr marL="30855" marR="30855" marT="15428" marB="15428"/>
                </a:tc>
                <a:extLst>
                  <a:ext uri="{0D108BD9-81ED-4DB2-BD59-A6C34878D82A}">
                    <a16:rowId xmlns:a16="http://schemas.microsoft.com/office/drawing/2014/main" val="26334608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US" sz="1400">
                          <a:effectLst/>
                        </a:rPr>
                        <a:t>Width</a:t>
                      </a:r>
                      <a:endParaRPr lang="en-US" sz="1400">
                        <a:effectLst/>
                        <a:latin typeface="+mj-lt"/>
                      </a:endParaRPr>
                    </a:p>
                  </a:txBody>
                  <a:tcPr marL="30855" marR="30855" marT="15428" marB="15428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dirty="0">
                          <a:effectLst/>
                        </a:rPr>
                        <a:t>53.4 mm</a:t>
                      </a:r>
                      <a:endParaRPr lang="en-US" sz="1400" dirty="0">
                        <a:effectLst/>
                        <a:latin typeface="+mj-lt"/>
                      </a:endParaRPr>
                    </a:p>
                  </a:txBody>
                  <a:tcPr marL="30855" marR="30855" marT="15428" marB="15428"/>
                </a:tc>
                <a:extLst>
                  <a:ext uri="{0D108BD9-81ED-4DB2-BD59-A6C34878D82A}">
                    <a16:rowId xmlns:a16="http://schemas.microsoft.com/office/drawing/2014/main" val="11244124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US" sz="1400">
                          <a:effectLst/>
                        </a:rPr>
                        <a:t>Weight</a:t>
                      </a:r>
                      <a:endParaRPr lang="en-US" sz="1400">
                        <a:effectLst/>
                        <a:latin typeface="+mj-lt"/>
                      </a:endParaRPr>
                    </a:p>
                  </a:txBody>
                  <a:tcPr marL="30855" marR="30855" marT="15428" marB="15428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dirty="0">
                          <a:effectLst/>
                        </a:rPr>
                        <a:t>25 g</a:t>
                      </a:r>
                      <a:endParaRPr lang="en-US" sz="1400" dirty="0">
                        <a:effectLst/>
                        <a:latin typeface="+mj-lt"/>
                      </a:endParaRPr>
                    </a:p>
                  </a:txBody>
                  <a:tcPr marL="30855" marR="30855" marT="15428" marB="15428"/>
                </a:tc>
                <a:extLst>
                  <a:ext uri="{0D108BD9-81ED-4DB2-BD59-A6C34878D82A}">
                    <a16:rowId xmlns:a16="http://schemas.microsoft.com/office/drawing/2014/main" val="11458617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4607534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C9A24-898D-48B0-9D0D-D6DAF92735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39289"/>
            <a:ext cx="8229600" cy="323939"/>
          </a:xfrm>
        </p:spPr>
        <p:txBody>
          <a:bodyPr>
            <a:normAutofit fontScale="90000"/>
          </a:bodyPr>
          <a:lstStyle/>
          <a:p>
            <a:pPr algn="l"/>
            <a:r>
              <a:rPr lang="en-US" b="1"/>
              <a:t>Part</a:t>
            </a:r>
            <a:r>
              <a:rPr lang="en-US" b="1">
                <a:solidFill>
                  <a:srgbClr val="373A3C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b="1" dirty="0">
                <a:solidFill>
                  <a:srgbClr val="373A3C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5</a:t>
            </a:r>
            <a:b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8E934D-8869-474F-96D8-47D470C0EE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96260" y="1200151"/>
            <a:ext cx="8390540" cy="3662174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333333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Arduino Robot</a:t>
            </a:r>
            <a:endParaRPr lang="ar-SA" sz="32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1"/>
            <a:r>
              <a:rPr lang="en-US" sz="2800" dirty="0"/>
              <a:t>We are going to build an Arduino based robot capable of avoiding obstacles in its path. </a:t>
            </a:r>
          </a:p>
          <a:p>
            <a:pPr lvl="1"/>
            <a:r>
              <a:rPr lang="en-US" sz="2800" dirty="0"/>
              <a:t>It is a great learning experience, let us get started!</a:t>
            </a:r>
          </a:p>
          <a:p>
            <a:pPr marL="0" marR="0" indent="0">
              <a:spcBef>
                <a:spcPts val="0"/>
              </a:spcBef>
              <a:spcAft>
                <a:spcPts val="1500"/>
              </a:spcAft>
              <a:buNone/>
            </a:pPr>
            <a:endParaRPr lang="ar-SA" sz="2000" u="sng" dirty="0">
              <a:solidFill>
                <a:srgbClr val="000000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hlinkClick r:id="rId2"/>
            </a:endParaRPr>
          </a:p>
          <a:p>
            <a:pPr marL="0" marR="0" indent="0">
              <a:spcBef>
                <a:spcPts val="0"/>
              </a:spcBef>
              <a:spcAft>
                <a:spcPts val="1500"/>
              </a:spcAft>
              <a:buNone/>
            </a:pPr>
            <a:r>
              <a:rPr lang="en-US" sz="2000" u="sng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hlinkClick r:id="rId2"/>
              </a:rPr>
              <a:t>https://educ8s.tv/arduino-robot-easy-diy-project/</a:t>
            </a:r>
            <a:endParaRPr lang="en-US" sz="2000" u="sng" dirty="0">
              <a:solidFill>
                <a:srgbClr val="000000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pPr marL="0" marR="0" indent="0">
              <a:spcBef>
                <a:spcPts val="0"/>
              </a:spcBef>
              <a:spcAft>
                <a:spcPts val="1500"/>
              </a:spcAft>
              <a:buNone/>
            </a:pPr>
            <a:r>
              <a:rPr lang="en-US" sz="2000" u="sng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hlinkClick r:id="rId3"/>
              </a:rPr>
              <a:t>https://github.com/afai79/Arduino/tree/main/ArduinoRobot</a:t>
            </a:r>
            <a:endParaRPr lang="en-US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871000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BA915-E9B8-42B7-AF46-36BA78B8E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555" y="548877"/>
            <a:ext cx="8229600" cy="476644"/>
          </a:xfrm>
        </p:spPr>
        <p:txBody>
          <a:bodyPr>
            <a:normAutofit fontScale="90000"/>
          </a:bodyPr>
          <a:lstStyle/>
          <a:p>
            <a:pPr algn="l"/>
            <a:r>
              <a:rPr lang="en-US" b="0" dirty="0">
                <a:solidFill>
                  <a:srgbClr val="333333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Building the Robot</a:t>
            </a:r>
            <a:b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BDC311-853C-479E-A083-801411C706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8085130" cy="3814879"/>
          </a:xfrm>
        </p:spPr>
        <p:txBody>
          <a:bodyPr/>
          <a:lstStyle/>
          <a:p>
            <a:r>
              <a:rPr lang="en-US" sz="1800" b="1" dirty="0">
                <a:solidFill>
                  <a:srgbClr val="191919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Step 1. Connect the motor and wheels to the chassis.</a:t>
            </a:r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ar-SA" sz="18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8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F24877-09DF-4AD8-8563-231BD8F9CE3E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6015" y="1808225"/>
            <a:ext cx="4886560" cy="30541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2210984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5CEA68-8868-48CA-87E7-8DEA8876F4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96261" y="1200151"/>
            <a:ext cx="8093364" cy="3662174"/>
          </a:xfrm>
        </p:spPr>
        <p:txBody>
          <a:bodyPr/>
          <a:lstStyle/>
          <a:p>
            <a:pPr marL="0" marR="0">
              <a:spcBef>
                <a:spcPts val="0"/>
              </a:spcBef>
              <a:spcAft>
                <a:spcPts val="1500"/>
              </a:spcAft>
            </a:pPr>
            <a:r>
              <a:rPr lang="en-US" sz="1800" b="1" dirty="0">
                <a:solidFill>
                  <a:srgbClr val="191919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Step 2: Prepare the Switch and connect the Power Source</a:t>
            </a:r>
            <a:endParaRPr lang="ar-SA" sz="1800" b="1" dirty="0">
              <a:solidFill>
                <a:srgbClr val="191919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pPr marL="0">
              <a:spcBef>
                <a:spcPts val="0"/>
              </a:spcBef>
              <a:spcAft>
                <a:spcPts val="1500"/>
              </a:spcAft>
            </a:pPr>
            <a:r>
              <a:rPr lang="en-US" sz="1800" b="1" dirty="0">
                <a:solidFill>
                  <a:srgbClr val="191919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Step 3: Mount other Parts on the chassis.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1500"/>
              </a:spcAft>
              <a:buNone/>
            </a:pP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F29B2D-F337-4DCF-B452-85EB0B04EB2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7410" y="1656893"/>
            <a:ext cx="3970330" cy="3205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0083440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E17ED-794A-4A02-AEE5-C7E62DC7AF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39289"/>
            <a:ext cx="8229600" cy="323939"/>
          </a:xfrm>
        </p:spPr>
        <p:txBody>
          <a:bodyPr>
            <a:normAutofit fontScale="90000"/>
          </a:bodyPr>
          <a:lstStyle/>
          <a:p>
            <a:pPr algn="l"/>
            <a:r>
              <a:rPr lang="en-US" b="0" dirty="0">
                <a:solidFill>
                  <a:srgbClr val="333333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Schematics</a:t>
            </a:r>
            <a:b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83E3D0-9B54-4E17-8C03-2EB0CDFF7E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197405"/>
            <a:ext cx="7772778" cy="3394472"/>
          </a:xfrm>
        </p:spPr>
        <p:txBody>
          <a:bodyPr/>
          <a:lstStyle/>
          <a:p>
            <a:r>
              <a:rPr lang="en-US" sz="1800" dirty="0">
                <a:solidFill>
                  <a:srgbClr val="191919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Wire up the components together as shown in the image below.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0CA057-8ACE-4364-AC2D-5C8D9E36A3EB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7901" y="1608544"/>
            <a:ext cx="6108200" cy="339447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8146482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94D5B-1EB7-4D33-8587-F0BB6A76BD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48877"/>
            <a:ext cx="8229600" cy="514352"/>
          </a:xfrm>
        </p:spPr>
        <p:txBody>
          <a:bodyPr>
            <a:normAutofit fontScale="90000"/>
          </a:bodyPr>
          <a:lstStyle/>
          <a:p>
            <a:pPr algn="l"/>
            <a:r>
              <a:rPr lang="en-US" b="0" dirty="0">
                <a:solidFill>
                  <a:srgbClr val="333333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Code</a:t>
            </a:r>
            <a:b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F6C220-4956-4E7B-BDAD-B5D2C62372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502815"/>
            <a:ext cx="8390540" cy="3359510"/>
          </a:xfrm>
        </p:spPr>
        <p:txBody>
          <a:bodyPr>
            <a:normAutofit/>
          </a:bodyPr>
          <a:lstStyle/>
          <a:p>
            <a:pPr marL="0" marR="0">
              <a:spcBef>
                <a:spcPts val="0"/>
              </a:spcBef>
              <a:spcAft>
                <a:spcPts val="1500"/>
              </a:spcAft>
            </a:pPr>
            <a:r>
              <a:rPr lang="en-US" sz="3300" dirty="0">
                <a:solidFill>
                  <a:srgbClr val="191919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The code uses three libraries. </a:t>
            </a:r>
          </a:p>
          <a:p>
            <a:pPr marL="400050" lvl="1">
              <a:spcBef>
                <a:spcPts val="0"/>
              </a:spcBef>
              <a:spcAft>
                <a:spcPts val="1500"/>
              </a:spcAft>
            </a:pPr>
            <a:r>
              <a:rPr lang="en-US" dirty="0">
                <a:solidFill>
                  <a:srgbClr val="191919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Two of them must be downloaded for the program to compile. </a:t>
            </a:r>
          </a:p>
          <a:p>
            <a:pPr marL="400050" lvl="1">
              <a:spcBef>
                <a:spcPts val="0"/>
              </a:spcBef>
              <a:spcAft>
                <a:spcPts val="1500"/>
              </a:spcAft>
            </a:pPr>
            <a:r>
              <a:rPr lang="en-US" dirty="0">
                <a:solidFill>
                  <a:srgbClr val="191919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The first one is the motor shield driver from Adafruit. </a:t>
            </a:r>
          </a:p>
          <a:p>
            <a:pPr marL="400050" lvl="1">
              <a:spcBef>
                <a:spcPts val="0"/>
              </a:spcBef>
              <a:spcAft>
                <a:spcPts val="1500"/>
              </a:spcAft>
            </a:pPr>
            <a:r>
              <a:rPr lang="en-US" dirty="0">
                <a:solidFill>
                  <a:srgbClr val="191919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The second library is the </a:t>
            </a:r>
            <a:r>
              <a:rPr lang="en-US" dirty="0" err="1">
                <a:solidFill>
                  <a:srgbClr val="191919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NewPing</a:t>
            </a:r>
            <a:r>
              <a:rPr lang="en-US" dirty="0">
                <a:solidFill>
                  <a:srgbClr val="191919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library for the supersonic distance sensor. </a:t>
            </a:r>
            <a:endParaRPr lang="en-US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indent="0">
              <a:spcBef>
                <a:spcPts val="0"/>
              </a:spcBef>
              <a:spcAft>
                <a:spcPts val="1500"/>
              </a:spcAft>
              <a:buNone/>
            </a:pPr>
            <a:r>
              <a:rPr lang="en-US" sz="1800" u="sng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hlinkClick r:id="rId2"/>
              </a:rPr>
              <a:t>https://github.com/afai79/Arduino/blob/main/ArduinoRobot/ArduinoRobot_.ino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604120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A66787-D41D-4C3E-A665-664E44736B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86585"/>
            <a:ext cx="8229600" cy="476644"/>
          </a:xfrm>
        </p:spPr>
        <p:txBody>
          <a:bodyPr>
            <a:normAutofit fontScale="90000"/>
          </a:bodyPr>
          <a:lstStyle/>
          <a:p>
            <a:pPr algn="l"/>
            <a:r>
              <a:rPr lang="en-US" b="0" dirty="0">
                <a:solidFill>
                  <a:srgbClr val="333333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LIBRARIES</a:t>
            </a:r>
            <a:b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CC4CEB-A02C-4BE8-81DD-844519D30C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14866" y="1502815"/>
            <a:ext cx="8432873" cy="3206804"/>
          </a:xfrm>
        </p:spPr>
        <p:txBody>
          <a:bodyPr/>
          <a:lstStyle/>
          <a:p>
            <a:pPr marL="0" marR="0" rtl="0">
              <a:spcBef>
                <a:spcPts val="0"/>
              </a:spcBef>
              <a:spcAft>
                <a:spcPts val="840"/>
              </a:spcAft>
            </a:pPr>
            <a:r>
              <a:rPr lang="en-US" sz="1800" b="1" dirty="0">
                <a:solidFill>
                  <a:srgbClr val="191919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Motor Shield Library:</a:t>
            </a:r>
            <a:endParaRPr lang="en-US" sz="1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indent="0" rtl="0">
              <a:spcBef>
                <a:spcPts val="0"/>
              </a:spcBef>
              <a:spcAft>
                <a:spcPts val="840"/>
              </a:spcAft>
              <a:buNone/>
            </a:pPr>
            <a:r>
              <a:rPr lang="en-US" sz="1800" b="0" u="sng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hlinkClick r:id="rId2"/>
              </a:rPr>
              <a:t>https://github.com/afai79/Arduino/blob/main/ArduinoRobot/Adafruit-Motor-Shield-library-master.zip</a:t>
            </a:r>
            <a:endParaRPr lang="en-US" sz="1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rtl="0">
              <a:spcBef>
                <a:spcPts val="0"/>
              </a:spcBef>
              <a:spcAft>
                <a:spcPts val="840"/>
              </a:spcAft>
            </a:pPr>
            <a:endParaRPr lang="en-US" sz="1800" b="1" dirty="0">
              <a:solidFill>
                <a:srgbClr val="191919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pPr marL="0" marR="0" rtl="0">
              <a:spcBef>
                <a:spcPts val="0"/>
              </a:spcBef>
              <a:spcAft>
                <a:spcPts val="840"/>
              </a:spcAft>
            </a:pPr>
            <a:r>
              <a:rPr lang="en-US" sz="1800" b="1" dirty="0">
                <a:solidFill>
                  <a:srgbClr val="191919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New Ping Library: </a:t>
            </a:r>
            <a:endParaRPr lang="en-US" sz="1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indent="0" rtl="0">
              <a:spcBef>
                <a:spcPts val="0"/>
              </a:spcBef>
              <a:spcAft>
                <a:spcPts val="1500"/>
              </a:spcAft>
              <a:buNone/>
            </a:pPr>
            <a:r>
              <a:rPr lang="en-US" sz="1800" u="sng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hlinkClick r:id="rId3"/>
              </a:rPr>
              <a:t>https://github.com/afai79/Arduino/blob/main/ArduinoRobot/NewPing_v1.9.1.zip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45263275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F4E7C64-1863-4779-A4EB-F83734682D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3555" y="281175"/>
            <a:ext cx="6260905" cy="1737398"/>
          </a:xfrm>
        </p:spPr>
        <p:txBody>
          <a:bodyPr>
            <a:normAutofit/>
          </a:bodyPr>
          <a:lstStyle/>
          <a:p>
            <a:r>
              <a:rPr lang="en-US" sz="4400" dirty="0"/>
              <a:t>End of Training! </a:t>
            </a:r>
          </a:p>
        </p:txBody>
      </p:sp>
    </p:spTree>
    <p:extLst>
      <p:ext uri="{BB962C8B-B14F-4D97-AF65-F5344CB8AC3E}">
        <p14:creationId xmlns:p14="http://schemas.microsoft.com/office/powerpoint/2010/main" val="29157353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349CA7-3F78-4D69-8ED7-084647C7C6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3554" y="1197405"/>
            <a:ext cx="8704185" cy="3817625"/>
          </a:xfrm>
        </p:spPr>
        <p:txBody>
          <a:bodyPr>
            <a:noAutofit/>
          </a:bodyPr>
          <a:lstStyle/>
          <a:p>
            <a:pPr algn="l">
              <a:buFont typeface="+mj-lt"/>
              <a:buAutoNum type="arabicPeriod"/>
            </a:pPr>
            <a:r>
              <a:rPr lang="en-US" sz="21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Reset Button</a:t>
            </a:r>
            <a:r>
              <a:rPr lang="en-US" sz="2100" dirty="0">
                <a:solidFill>
                  <a:srgbClr val="3F3F3F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 –restart any code that is loaded to the Arduino board.</a:t>
            </a:r>
          </a:p>
          <a:p>
            <a:pPr marL="342900" marR="0" lvl="0" indent="-342900" algn="l" rtl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tabLst>
                <a:tab pos="285750" algn="l"/>
              </a:tabLst>
            </a:pPr>
            <a:r>
              <a:rPr lang="en-US" sz="21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AREF</a:t>
            </a:r>
            <a:r>
              <a:rPr lang="en-US" sz="2100" dirty="0">
                <a:solidFill>
                  <a:srgbClr val="3F3F3F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 – Stands for “Analog Reference” and is used to set an external reference voltage</a:t>
            </a:r>
            <a:endParaRPr lang="en-US" sz="2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lvl="0" indent="-342900" algn="l" rtl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tabLst>
                <a:tab pos="285750" algn="l"/>
              </a:tabLst>
            </a:pPr>
            <a:r>
              <a:rPr lang="en-US" sz="21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Digital Input/Output</a:t>
            </a:r>
            <a:r>
              <a:rPr lang="en-US" sz="2100" dirty="0">
                <a:solidFill>
                  <a:srgbClr val="3F3F3F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 –  Pins 0-13 can be used for digital input or output</a:t>
            </a:r>
            <a:endParaRPr lang="en-US" sz="2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lvl="0" indent="-342900" algn="l" rtl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tabLst>
                <a:tab pos="285750" algn="l"/>
              </a:tabLst>
            </a:pPr>
            <a:r>
              <a:rPr lang="en-US" sz="21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PWM</a:t>
            </a:r>
            <a:r>
              <a:rPr lang="en-US" sz="2100" dirty="0">
                <a:solidFill>
                  <a:srgbClr val="3F3F3F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 – The pins marked with the (~) symbol can simulate analog output</a:t>
            </a:r>
            <a:endParaRPr lang="en-US" sz="2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lvl="0" indent="-342900" algn="l" rtl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tabLst>
                <a:tab pos="285750" algn="l"/>
              </a:tabLst>
            </a:pPr>
            <a:r>
              <a:rPr lang="en-US" sz="21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USB Connection</a:t>
            </a:r>
            <a:r>
              <a:rPr lang="en-US" sz="2100" dirty="0">
                <a:solidFill>
                  <a:srgbClr val="3F3F3F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 – Used for powering up your Arduino and uploading sketches</a:t>
            </a:r>
            <a:endParaRPr lang="en-US" sz="2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lvl="0" indent="-342900" algn="l" rtl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tabLst>
                <a:tab pos="285750" algn="l"/>
              </a:tabLst>
            </a:pPr>
            <a:r>
              <a:rPr lang="en-US" sz="21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TX/RX</a:t>
            </a:r>
            <a:r>
              <a:rPr lang="en-US" sz="2100" dirty="0">
                <a:solidFill>
                  <a:srgbClr val="3F3F3F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 – Transmit and receive data indication LEDs</a:t>
            </a:r>
          </a:p>
          <a:p>
            <a:pPr algn="l" fontAlgn="base">
              <a:lnSpc>
                <a:spcPct val="107000"/>
              </a:lnSpc>
              <a:spcBef>
                <a:spcPts val="0"/>
              </a:spcBef>
              <a:buFont typeface="+mj-lt"/>
              <a:buAutoNum type="arabicPeriod"/>
              <a:tabLst>
                <a:tab pos="285750" algn="l"/>
              </a:tabLst>
            </a:pPr>
            <a:r>
              <a:rPr lang="en-US" sz="2100" b="1" dirty="0" err="1">
                <a:solidFill>
                  <a:srgbClr val="FF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ATmega</a:t>
            </a:r>
            <a:r>
              <a:rPr lang="en-US" sz="21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Microcontroller</a:t>
            </a:r>
            <a:r>
              <a:rPr lang="en-US" sz="2100" dirty="0">
                <a:solidFill>
                  <a:srgbClr val="3F3F3F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 –  The brain and is where the programs are stored</a:t>
            </a:r>
            <a:endParaRPr lang="en-US" sz="2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l" fontAlgn="base">
              <a:lnSpc>
                <a:spcPct val="107000"/>
              </a:lnSpc>
              <a:spcBef>
                <a:spcPts val="0"/>
              </a:spcBef>
              <a:buFont typeface="+mj-lt"/>
              <a:buAutoNum type="arabicPeriod"/>
              <a:tabLst>
                <a:tab pos="285750" algn="l"/>
              </a:tabLst>
            </a:pPr>
            <a:r>
              <a:rPr lang="en-US" sz="21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Power LED Indicator</a:t>
            </a:r>
            <a:r>
              <a:rPr lang="en-US" sz="2100" dirty="0">
                <a:solidFill>
                  <a:srgbClr val="3F3F3F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 –lights up anytime the board is plugged in a power source</a:t>
            </a:r>
            <a:endParaRPr lang="en-US" sz="2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7B2FC82-FC96-4D9F-9CD8-65EC3F779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88" y="128470"/>
            <a:ext cx="8076896" cy="763525"/>
          </a:xfrm>
        </p:spPr>
        <p:txBody>
          <a:bodyPr>
            <a:noAutofit/>
          </a:bodyPr>
          <a:lstStyle/>
          <a:p>
            <a:r>
              <a:rPr lang="en-US" sz="2800" b="1" dirty="0">
                <a:solidFill>
                  <a:srgbClr val="373A3C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Arduino Board Breakdown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125624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F6C71-7B96-42A6-AAE9-9F7EFB6EF7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88" y="128470"/>
            <a:ext cx="8076896" cy="763525"/>
          </a:xfrm>
        </p:spPr>
        <p:txBody>
          <a:bodyPr>
            <a:noAutofit/>
          </a:bodyPr>
          <a:lstStyle/>
          <a:p>
            <a:r>
              <a:rPr lang="en-US" sz="2800" b="1" dirty="0">
                <a:solidFill>
                  <a:srgbClr val="373A3C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Arduino Board Breakdown</a:t>
            </a:r>
            <a:endParaRPr lang="en-US" sz="20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349CA7-3F78-4D69-8ED7-084647C7C6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3554" y="1197405"/>
            <a:ext cx="8704185" cy="3817625"/>
          </a:xfrm>
        </p:spPr>
        <p:txBody>
          <a:bodyPr>
            <a:noAutofit/>
          </a:bodyPr>
          <a:lstStyle/>
          <a:p>
            <a:pPr marL="0" marR="0" lvl="0" indent="0" algn="l" rtl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285750" algn="l"/>
              </a:tabLst>
            </a:pPr>
            <a:r>
              <a:rPr lang="en-US" sz="21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9. Voltage Regulator</a:t>
            </a:r>
            <a:r>
              <a:rPr lang="en-US" sz="2100" dirty="0">
                <a:solidFill>
                  <a:srgbClr val="3F3F3F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 –controls amount of voltage going into Arduino board</a:t>
            </a:r>
            <a:endParaRPr lang="en-US" sz="2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lvl="0" indent="0" algn="l" rtl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285750" algn="l"/>
              </a:tabLst>
            </a:pPr>
            <a:r>
              <a:rPr lang="en-US" sz="21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10. DC Power Barrel Jack </a:t>
            </a:r>
            <a:r>
              <a:rPr lang="en-US" sz="2100" dirty="0">
                <a:solidFill>
                  <a:srgbClr val="3F3F3F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 –used for powering the Arduino with a power supply</a:t>
            </a:r>
          </a:p>
          <a:p>
            <a:pPr marL="0" marR="0" lvl="0" indent="0" algn="l" rtl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285750" algn="l"/>
              </a:tabLst>
            </a:pPr>
            <a:r>
              <a:rPr lang="en-US" sz="21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11. 3.3V Pin</a:t>
            </a:r>
            <a:r>
              <a:rPr lang="en-US" sz="2100" dirty="0">
                <a:solidFill>
                  <a:srgbClr val="3F3F3F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 – This pin supplies 3.3 volts of power to your projects</a:t>
            </a:r>
            <a:endParaRPr lang="en-US" sz="2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lvl="0" indent="0" algn="l" rtl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285750" algn="l"/>
              </a:tabLst>
            </a:pPr>
            <a:r>
              <a:rPr lang="en-US" sz="21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12. 5V Pin</a:t>
            </a:r>
            <a:r>
              <a:rPr lang="en-US" sz="2100" dirty="0">
                <a:solidFill>
                  <a:srgbClr val="3F3F3F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 – This pin supplies 5 volts of power to your projects</a:t>
            </a:r>
            <a:endParaRPr lang="en-US" sz="2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lvl="0" indent="0" algn="l" rtl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285750" algn="l"/>
              </a:tabLst>
            </a:pPr>
            <a:r>
              <a:rPr lang="en-US" sz="21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13. Ground Pins</a:t>
            </a:r>
            <a:r>
              <a:rPr lang="en-US" sz="2100" dirty="0">
                <a:solidFill>
                  <a:srgbClr val="3F3F3F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 –  There are a few ground pins on the Arduino </a:t>
            </a:r>
          </a:p>
          <a:p>
            <a:pPr marL="0" marR="0" lvl="0" indent="0" algn="l" rtl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285750" algn="l"/>
              </a:tabLst>
            </a:pPr>
            <a:r>
              <a:rPr lang="en-US" sz="21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14. Analog Pins</a:t>
            </a:r>
            <a:r>
              <a:rPr lang="en-US" sz="2100" dirty="0">
                <a:solidFill>
                  <a:srgbClr val="3F3F3F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 –  These pins can read the signal from an analog sensor and convert it to digital</a:t>
            </a:r>
            <a:endParaRPr lang="en-US" sz="2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9246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2FDC6-F888-4211-8D44-A050FDC6CB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76237"/>
            <a:ext cx="7016194" cy="76352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300" b="1" dirty="0">
                <a:effectLst/>
              </a:rPr>
              <a:t>Types of Arduino Boards</a:t>
            </a:r>
            <a:br>
              <a:rPr lang="en-US" sz="2300" dirty="0">
                <a:effectLst/>
              </a:rPr>
            </a:br>
            <a:endParaRPr lang="en-US" sz="2300" dirty="0"/>
          </a:p>
        </p:txBody>
      </p:sp>
      <p:pic>
        <p:nvPicPr>
          <p:cNvPr id="7" name="Content Placeholder 6" descr="arduino-boards-comparison">
            <a:extLst>
              <a:ext uri="{FF2B5EF4-FFF2-40B4-BE49-F238E27FC236}">
                <a16:creationId xmlns:a16="http://schemas.microsoft.com/office/drawing/2014/main" id="{F4BB208C-FC43-45AB-8735-B21DCB1978B5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65195" y="891995"/>
            <a:ext cx="5000215" cy="388157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294886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4A6298-4E17-4D10-9730-54EBDF9964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043" y="55872"/>
            <a:ext cx="3873842" cy="607215"/>
          </a:xfrm>
        </p:spPr>
        <p:txBody>
          <a:bodyPr anchor="b">
            <a:normAutofit/>
          </a:bodyPr>
          <a:lstStyle/>
          <a:p>
            <a:r>
              <a:rPr lang="en-US" sz="2400" b="1" dirty="0">
                <a:effectLst/>
              </a:rPr>
              <a:t>How To Program Arduino</a:t>
            </a:r>
            <a:endParaRPr lang="en-US" sz="2400" dirty="0"/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5747C5E8-CBC1-4853-8F2A-BC57D3A9F6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40042" y="4404210"/>
            <a:ext cx="7960239" cy="607215"/>
          </a:xfrm>
        </p:spPr>
        <p:txBody>
          <a:bodyPr>
            <a:normAutofit/>
          </a:bodyPr>
          <a:lstStyle/>
          <a:p>
            <a:pPr marL="0" marR="0" algn="l" rtl="0">
              <a:lnSpc>
                <a:spcPct val="107000"/>
              </a:lnSpc>
              <a:spcBef>
                <a:spcPts val="0"/>
              </a:spcBef>
            </a:pPr>
            <a:r>
              <a:rPr lang="en-US" sz="1600" b="1" u="sng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  <a:hlinkClick r:id="rId2"/>
              </a:rPr>
              <a:t>https://www.arduino.cc/</a:t>
            </a:r>
            <a:endParaRPr lang="en-US" sz="16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Bef>
                <a:spcPts val="0"/>
              </a:spcBef>
            </a:pPr>
            <a:r>
              <a:rPr lang="en-US" sz="1600" b="1" u="sng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  <a:hlinkClick r:id="rId3"/>
              </a:rPr>
              <a:t>https://www.tinkercad.com/dashboard</a:t>
            </a:r>
            <a:endParaRPr lang="en-US" sz="1600" b="1" u="sng" dirty="0">
              <a:solidFill>
                <a:srgbClr val="000000"/>
              </a:solidFill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5F979AC-F91A-E145-406E-2A6A90652F6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6986" y="1197404"/>
            <a:ext cx="7055756" cy="320680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916375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6BAB2F-9760-4954-B1D0-8A7077AC80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 anchor="ctr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2400" b="1" dirty="0">
                <a:effectLst/>
              </a:rPr>
              <a:t>List of experiments</a:t>
            </a:r>
            <a:br>
              <a:rPr lang="en-US" sz="2400" dirty="0">
                <a:effectLst/>
              </a:rPr>
            </a:br>
            <a:endParaRPr lang="en-US" sz="24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4F2732-215D-4F71-81DD-2424983D7B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199" y="1200151"/>
            <a:ext cx="5794555" cy="913484"/>
          </a:xfrm>
        </p:spPr>
        <p:txBody>
          <a:bodyPr>
            <a:normAutofit/>
          </a:bodyPr>
          <a:lstStyle/>
          <a:p>
            <a:r>
              <a:rPr lang="en-US" sz="1600" u="sng" cap="all" dirty="0">
                <a:effectLst/>
                <a:hlinkClick r:id="rId2"/>
              </a:rPr>
              <a:t>TUTORIALS </a:t>
            </a:r>
            <a:r>
              <a:rPr lang="en-US" sz="1600" dirty="0">
                <a:effectLst/>
              </a:rPr>
              <a:t>&gt; </a:t>
            </a:r>
            <a:r>
              <a:rPr lang="en-US" sz="1600" u="sng" dirty="0">
                <a:effectLst/>
                <a:hlinkClick r:id="rId3"/>
              </a:rPr>
              <a:t>Built-In Examples </a:t>
            </a:r>
            <a:r>
              <a:rPr lang="en-US" sz="1600" dirty="0">
                <a:effectLst/>
              </a:rPr>
              <a:t>&gt; 01.Basics &gt; Blink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8752A34-79E4-485E-A034-EA0999241CE4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4F5F6"/>
              </a:clrFrom>
              <a:clrTo>
                <a:srgbClr val="F4F5F6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92246" y="1511069"/>
            <a:ext cx="5333202" cy="345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5451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1310</Words>
  <Application>Microsoft Office PowerPoint</Application>
  <PresentationFormat>On-screen Show (16:9)</PresentationFormat>
  <Paragraphs>170</Paragraphs>
  <Slides>46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2" baseType="lpstr">
      <vt:lpstr>Abadi</vt:lpstr>
      <vt:lpstr>Arial</vt:lpstr>
      <vt:lpstr>Calibri</vt:lpstr>
      <vt:lpstr>Times New Roman</vt:lpstr>
      <vt:lpstr>Office Theme</vt:lpstr>
      <vt:lpstr>Bitmap Image</vt:lpstr>
      <vt:lpstr>Building Arduino Applications</vt:lpstr>
      <vt:lpstr>Part 1 </vt:lpstr>
      <vt:lpstr>Arduino Uno </vt:lpstr>
      <vt:lpstr>Arduino Uno </vt:lpstr>
      <vt:lpstr>Arduino Board Breakdown</vt:lpstr>
      <vt:lpstr>Arduino Board Breakdown</vt:lpstr>
      <vt:lpstr>Types of Arduino Boards </vt:lpstr>
      <vt:lpstr>How To Program Arduino</vt:lpstr>
      <vt:lpstr>List of experiments </vt:lpstr>
      <vt:lpstr>PowerPoint Presentation</vt:lpstr>
      <vt:lpstr>PowerPoint Presentation</vt:lpstr>
      <vt:lpstr>TUTORIALS &gt; Built-In Examples &gt; 05.Control &gt; ForLoopIteration</vt:lpstr>
      <vt:lpstr>Part 2</vt:lpstr>
      <vt:lpstr>List of experiments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Part 3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List of experiments</vt:lpstr>
      <vt:lpstr>PowerPoint Presentation</vt:lpstr>
      <vt:lpstr>PowerPoint Presentation</vt:lpstr>
      <vt:lpstr>Part 4 </vt:lpstr>
      <vt:lpstr>Small Project 1: Air Quality Detector </vt:lpstr>
      <vt:lpstr>PowerPoint Presentation</vt:lpstr>
      <vt:lpstr>PowerPoint Presentation</vt:lpstr>
      <vt:lpstr>PowerPoint Presentation</vt:lpstr>
      <vt:lpstr>Small Project 2: Control servo motor by RGB sensor    </vt:lpstr>
      <vt:lpstr>Small Project 3: Smart House</vt:lpstr>
      <vt:lpstr>Part 5 </vt:lpstr>
      <vt:lpstr>Building the Robot </vt:lpstr>
      <vt:lpstr>PowerPoint Presentation</vt:lpstr>
      <vt:lpstr>Schematics </vt:lpstr>
      <vt:lpstr>Code </vt:lpstr>
      <vt:lpstr>LIBRARIES </vt:lpstr>
      <vt:lpstr>End of Training!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2017-08-01T15:40:51Z</dcterms:created>
  <dcterms:modified xsi:type="dcterms:W3CDTF">2023-04-02T12:00:30Z</dcterms:modified>
</cp:coreProperties>
</file>